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6"/>
  </p:notesMasterIdLst>
  <p:sldIdLst>
    <p:sldId id="256" r:id="rId2"/>
    <p:sldId id="260" r:id="rId3"/>
    <p:sldId id="344" r:id="rId4"/>
    <p:sldId id="345" r:id="rId5"/>
    <p:sldId id="346" r:id="rId6"/>
    <p:sldId id="349" r:id="rId7"/>
    <p:sldId id="347" r:id="rId8"/>
    <p:sldId id="372" r:id="rId9"/>
    <p:sldId id="266" r:id="rId10"/>
    <p:sldId id="350" r:id="rId11"/>
    <p:sldId id="398" r:id="rId12"/>
    <p:sldId id="385" r:id="rId13"/>
    <p:sldId id="377" r:id="rId14"/>
    <p:sldId id="373" r:id="rId15"/>
    <p:sldId id="375" r:id="rId16"/>
    <p:sldId id="386" r:id="rId17"/>
    <p:sldId id="352" r:id="rId18"/>
    <p:sldId id="353" r:id="rId19"/>
    <p:sldId id="354" r:id="rId20"/>
    <p:sldId id="355" r:id="rId21"/>
    <p:sldId id="356" r:id="rId22"/>
    <p:sldId id="357" r:id="rId23"/>
    <p:sldId id="358" r:id="rId24"/>
    <p:sldId id="359" r:id="rId25"/>
    <p:sldId id="387" r:id="rId26"/>
    <p:sldId id="388" r:id="rId27"/>
    <p:sldId id="389" r:id="rId28"/>
    <p:sldId id="261" r:id="rId29"/>
    <p:sldId id="286" r:id="rId30"/>
    <p:sldId id="289" r:id="rId31"/>
    <p:sldId id="342" r:id="rId32"/>
    <p:sldId id="343" r:id="rId33"/>
    <p:sldId id="300" r:id="rId34"/>
    <p:sldId id="391" r:id="rId35"/>
    <p:sldId id="366" r:id="rId36"/>
    <p:sldId id="394" r:id="rId37"/>
    <p:sldId id="395" r:id="rId38"/>
    <p:sldId id="368" r:id="rId39"/>
    <p:sldId id="399" r:id="rId40"/>
    <p:sldId id="271" r:id="rId41"/>
    <p:sldId id="400" r:id="rId42"/>
    <p:sldId id="401" r:id="rId43"/>
    <p:sldId id="274" r:id="rId44"/>
    <p:sldId id="275" r:id="rId45"/>
    <p:sldId id="390" r:id="rId46"/>
    <p:sldId id="278" r:id="rId47"/>
    <p:sldId id="396" r:id="rId48"/>
    <p:sldId id="293" r:id="rId49"/>
    <p:sldId id="294" r:id="rId50"/>
    <p:sldId id="295" r:id="rId51"/>
    <p:sldId id="397" r:id="rId52"/>
    <p:sldId id="402" r:id="rId53"/>
    <p:sldId id="403" r:id="rId54"/>
    <p:sldId id="404" r:id="rId55"/>
    <p:sldId id="405" r:id="rId56"/>
    <p:sldId id="406" r:id="rId57"/>
    <p:sldId id="382" r:id="rId58"/>
    <p:sldId id="310" r:id="rId59"/>
    <p:sldId id="303" r:id="rId60"/>
    <p:sldId id="393" r:id="rId61"/>
    <p:sldId id="407" r:id="rId62"/>
    <p:sldId id="305" r:id="rId63"/>
    <p:sldId id="408" r:id="rId64"/>
    <p:sldId id="322" r:id="rId65"/>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livier Picard IDF" initials="OP"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33"/>
    <a:srgbClr val="C6C6C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4" d="100"/>
          <a:sy n="104" d="100"/>
        </p:scale>
        <p:origin x="2202" y="132"/>
      </p:cViewPr>
      <p:guideLst>
        <p:guide orient="horz" pos="2160"/>
        <p:guide pos="2880"/>
      </p:guideLst>
    </p:cSldViewPr>
  </p:slideViewPr>
  <p:notesTextViewPr>
    <p:cViewPr>
      <p:scale>
        <a:sx n="100" d="100"/>
        <a:sy n="100" d="100"/>
      </p:scale>
      <p:origin x="0" y="0"/>
    </p:cViewPr>
  </p:notesTextViewPr>
  <p:sorterViewPr>
    <p:cViewPr>
      <p:scale>
        <a:sx n="90" d="100"/>
        <a:sy n="90" d="100"/>
      </p:scale>
      <p:origin x="0" y="18941"/>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b="0"/>
            </a:pPr>
            <a:r>
              <a:rPr lang="fr-FR"/>
              <a:t>Evolution de la balance commerciale pour le bois brut</a:t>
            </a:r>
          </a:p>
        </c:rich>
      </c:tx>
      <c:layout>
        <c:manualLayout>
          <c:xMode val="edge"/>
          <c:yMode val="edge"/>
          <c:x val="0.18040565357721677"/>
          <c:y val="3.0459201954380007E-2"/>
        </c:manualLayout>
      </c:layout>
      <c:overlay val="0"/>
    </c:title>
    <c:autoTitleDeleted val="0"/>
    <c:plotArea>
      <c:layout>
        <c:manualLayout>
          <c:layoutTarget val="inner"/>
          <c:xMode val="edge"/>
          <c:yMode val="edge"/>
          <c:x val="0.16557508704323304"/>
          <c:y val="0.13407139749732142"/>
          <c:w val="0.68127115103583502"/>
          <c:h val="0.78817324526434462"/>
        </c:manualLayout>
      </c:layout>
      <c:lineChart>
        <c:grouping val="standard"/>
        <c:varyColors val="0"/>
        <c:ser>
          <c:idx val="0"/>
          <c:order val="0"/>
          <c:tx>
            <c:v>Feuillus</c:v>
          </c:tx>
          <c:spPr>
            <a:ln w="28800">
              <a:solidFill>
                <a:srgbClr val="008000"/>
              </a:solidFill>
            </a:ln>
          </c:spPr>
          <c:marker>
            <c:symbol val="diamond"/>
            <c:size val="7"/>
          </c:marker>
          <c:cat>
            <c:numLit>
              <c:formatCode>General</c:formatCode>
              <c:ptCount val="1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numLit>
          </c:cat>
          <c:val>
            <c:numLit>
              <c:formatCode>General</c:formatCode>
              <c:ptCount val="14"/>
              <c:pt idx="0">
                <c:v>244890.8</c:v>
              </c:pt>
              <c:pt idx="1">
                <c:v>120423.2</c:v>
              </c:pt>
              <c:pt idx="2">
                <c:v>103214.2</c:v>
              </c:pt>
              <c:pt idx="3">
                <c:v>78105.7</c:v>
              </c:pt>
              <c:pt idx="4">
                <c:v>92656.6</c:v>
              </c:pt>
              <c:pt idx="5">
                <c:v>93623.7</c:v>
              </c:pt>
              <c:pt idx="6">
                <c:v>107654.2</c:v>
              </c:pt>
              <c:pt idx="7">
                <c:v>123666.2</c:v>
              </c:pt>
              <c:pt idx="8">
                <c:v>101842.5</c:v>
              </c:pt>
              <c:pt idx="9">
                <c:v>94982.1</c:v>
              </c:pt>
              <c:pt idx="10">
                <c:v>118213.1</c:v>
              </c:pt>
              <c:pt idx="11">
                <c:v>130783.4</c:v>
              </c:pt>
              <c:pt idx="12">
                <c:v>111041.3</c:v>
              </c:pt>
              <c:pt idx="13">
                <c:v>108270.6</c:v>
              </c:pt>
            </c:numLit>
          </c:val>
          <c:smooth val="0"/>
          <c:extLst xmlns:c16r2="http://schemas.microsoft.com/office/drawing/2015/06/chart">
            <c:ext xmlns:c16="http://schemas.microsoft.com/office/drawing/2014/chart" uri="{C3380CC4-5D6E-409C-BE32-E72D297353CC}">
              <c16:uniqueId val="{00000000-5FCA-4393-A372-E6B88ABD739C}"/>
            </c:ext>
          </c:extLst>
        </c:ser>
        <c:ser>
          <c:idx val="1"/>
          <c:order val="1"/>
          <c:tx>
            <c:v>Résineux</c:v>
          </c:tx>
          <c:spPr>
            <a:ln w="28800">
              <a:solidFill>
                <a:srgbClr val="004586"/>
              </a:solidFill>
            </a:ln>
          </c:spPr>
          <c:marker>
            <c:symbol val="square"/>
            <c:size val="7"/>
          </c:marker>
          <c:cat>
            <c:numLit>
              <c:formatCode>General</c:formatCode>
              <c:ptCount val="1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numLit>
          </c:cat>
          <c:val>
            <c:numLit>
              <c:formatCode>General</c:formatCode>
              <c:ptCount val="14"/>
              <c:pt idx="0">
                <c:v>64357.9</c:v>
              </c:pt>
              <c:pt idx="1">
                <c:v>72907.399999999994</c:v>
              </c:pt>
              <c:pt idx="2">
                <c:v>31801.1</c:v>
              </c:pt>
              <c:pt idx="3">
                <c:v>24012.799999999996</c:v>
              </c:pt>
              <c:pt idx="4">
                <c:v>15135.8</c:v>
              </c:pt>
              <c:pt idx="5">
                <c:v>3624.6</c:v>
              </c:pt>
              <c:pt idx="6">
                <c:v>-12043.1</c:v>
              </c:pt>
              <c:pt idx="7">
                <c:v>-37525</c:v>
              </c:pt>
              <c:pt idx="8">
                <c:v>-6241.1000000000104</c:v>
              </c:pt>
              <c:pt idx="9">
                <c:v>45604.9</c:v>
              </c:pt>
              <c:pt idx="10">
                <c:v>80661.899999999994</c:v>
              </c:pt>
              <c:pt idx="11">
                <c:v>102521.8</c:v>
              </c:pt>
              <c:pt idx="12">
                <c:v>66321.399999999994</c:v>
              </c:pt>
              <c:pt idx="13">
                <c:v>74500.399999999994</c:v>
              </c:pt>
            </c:numLit>
          </c:val>
          <c:smooth val="0"/>
          <c:extLst xmlns:c16r2="http://schemas.microsoft.com/office/drawing/2015/06/chart">
            <c:ext xmlns:c16="http://schemas.microsoft.com/office/drawing/2014/chart" uri="{C3380CC4-5D6E-409C-BE32-E72D297353CC}">
              <c16:uniqueId val="{00000001-5FCA-4393-A372-E6B88ABD739C}"/>
            </c:ext>
          </c:extLst>
        </c:ser>
        <c:ser>
          <c:idx val="2"/>
          <c:order val="2"/>
          <c:tx>
            <c:v>Tropicaux</c:v>
          </c:tx>
          <c:spPr>
            <a:ln w="28800">
              <a:solidFill>
                <a:srgbClr val="FF420E"/>
              </a:solidFill>
            </a:ln>
          </c:spPr>
          <c:marker>
            <c:symbol val="diamond"/>
            <c:size val="7"/>
          </c:marker>
          <c:cat>
            <c:numLit>
              <c:formatCode>General</c:formatCode>
              <c:ptCount val="1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numLit>
          </c:cat>
          <c:val>
            <c:numLit>
              <c:formatCode>General</c:formatCode>
              <c:ptCount val="14"/>
              <c:pt idx="0">
                <c:v>-178886.3</c:v>
              </c:pt>
              <c:pt idx="1">
                <c:v>-156792.29999999999</c:v>
              </c:pt>
              <c:pt idx="2">
                <c:v>-139470.79999999999</c:v>
              </c:pt>
              <c:pt idx="3">
                <c:v>-123682.7</c:v>
              </c:pt>
              <c:pt idx="4">
                <c:v>-118098.7</c:v>
              </c:pt>
              <c:pt idx="5">
                <c:v>-114129.1</c:v>
              </c:pt>
              <c:pt idx="6">
                <c:v>-106435.6</c:v>
              </c:pt>
              <c:pt idx="7">
                <c:v>-123310.1</c:v>
              </c:pt>
              <c:pt idx="8">
                <c:v>-109839.7</c:v>
              </c:pt>
              <c:pt idx="9">
                <c:v>-59404.7</c:v>
              </c:pt>
              <c:pt idx="10">
                <c:v>-53158</c:v>
              </c:pt>
              <c:pt idx="11">
                <c:v>-44414.8</c:v>
              </c:pt>
              <c:pt idx="12">
                <c:v>-39562</c:v>
              </c:pt>
              <c:pt idx="13">
                <c:v>-29130</c:v>
              </c:pt>
            </c:numLit>
          </c:val>
          <c:smooth val="0"/>
          <c:extLst xmlns:c16r2="http://schemas.microsoft.com/office/drawing/2015/06/chart">
            <c:ext xmlns:c16="http://schemas.microsoft.com/office/drawing/2014/chart" uri="{C3380CC4-5D6E-409C-BE32-E72D297353CC}">
              <c16:uniqueId val="{00000002-5FCA-4393-A372-E6B88ABD739C}"/>
            </c:ext>
          </c:extLst>
        </c:ser>
        <c:dLbls>
          <c:showLegendKey val="0"/>
          <c:showVal val="0"/>
          <c:showCatName val="0"/>
          <c:showSerName val="0"/>
          <c:showPercent val="0"/>
          <c:showBubbleSize val="0"/>
        </c:dLbls>
        <c:marker val="1"/>
        <c:smooth val="0"/>
        <c:axId val="500567464"/>
        <c:axId val="500567072"/>
      </c:lineChart>
      <c:valAx>
        <c:axId val="500567072"/>
        <c:scaling>
          <c:orientation val="minMax"/>
        </c:scaling>
        <c:delete val="0"/>
        <c:axPos val="l"/>
        <c:majorGridlines>
          <c:spPr>
            <a:ln>
              <a:solidFill>
                <a:srgbClr val="B3B3B3"/>
              </a:solidFill>
            </a:ln>
          </c:spPr>
        </c:majorGridlines>
        <c:title>
          <c:tx>
            <c:rich>
              <a:bodyPr/>
              <a:lstStyle/>
              <a:p>
                <a:pPr>
                  <a:defRPr sz="1500" b="0"/>
                </a:pPr>
                <a:r>
                  <a:rPr lang="fr-FR"/>
                  <a:t>Balance commerciale en milliers d'euros</a:t>
                </a:r>
              </a:p>
            </c:rich>
          </c:tx>
          <c:layout>
            <c:manualLayout>
              <c:xMode val="edge"/>
              <c:yMode val="edge"/>
              <c:x val="1.8552952357340606E-2"/>
              <c:y val="0.96184929403919683"/>
            </c:manualLayout>
          </c:layout>
          <c:overlay val="0"/>
        </c:title>
        <c:numFmt formatCode="#,##0" sourceLinked="0"/>
        <c:majorTickMark val="none"/>
        <c:minorTickMark val="none"/>
        <c:tickLblPos val="nextTo"/>
        <c:spPr>
          <a:ln>
            <a:solidFill>
              <a:srgbClr val="B3B3B3"/>
            </a:solidFill>
          </a:ln>
        </c:spPr>
        <c:txPr>
          <a:bodyPr/>
          <a:lstStyle/>
          <a:p>
            <a:pPr>
              <a:defRPr sz="1500" b="0"/>
            </a:pPr>
            <a:endParaRPr lang="fr-FR"/>
          </a:p>
        </c:txPr>
        <c:crossAx val="500567464"/>
        <c:crosses val="autoZero"/>
        <c:crossBetween val="between"/>
      </c:valAx>
      <c:catAx>
        <c:axId val="500567464"/>
        <c:scaling>
          <c:orientation val="minMax"/>
        </c:scaling>
        <c:delete val="0"/>
        <c:axPos val="b"/>
        <c:numFmt formatCode="General" sourceLinked="0"/>
        <c:majorTickMark val="none"/>
        <c:minorTickMark val="none"/>
        <c:tickLblPos val="nextTo"/>
        <c:spPr>
          <a:ln>
            <a:solidFill>
              <a:srgbClr val="B3B3B3"/>
            </a:solidFill>
          </a:ln>
        </c:spPr>
        <c:txPr>
          <a:bodyPr/>
          <a:lstStyle/>
          <a:p>
            <a:pPr>
              <a:defRPr sz="1500" b="0"/>
            </a:pPr>
            <a:endParaRPr lang="fr-FR"/>
          </a:p>
        </c:txPr>
        <c:crossAx val="500567072"/>
        <c:crosses val="autoZero"/>
        <c:auto val="1"/>
        <c:lblAlgn val="ctr"/>
        <c:lblOffset val="100"/>
        <c:noMultiLvlLbl val="0"/>
      </c:catAx>
      <c:spPr>
        <a:noFill/>
        <a:ln>
          <a:solidFill>
            <a:srgbClr val="B3B3B3"/>
          </a:solidFill>
          <a:prstDash val="solid"/>
        </a:ln>
      </c:spPr>
    </c:plotArea>
    <c:legend>
      <c:legendPos val="r"/>
      <c:overlay val="0"/>
      <c:spPr>
        <a:noFill/>
        <a:ln>
          <a:noFill/>
        </a:ln>
      </c:spPr>
      <c:txPr>
        <a:bodyPr/>
        <a:lstStyle/>
        <a:p>
          <a:pPr>
            <a:defRPr sz="1500" b="0"/>
          </a:pPr>
          <a:endParaRPr lang="fr-FR"/>
        </a:p>
      </c:txPr>
    </c:legend>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0"/>
      <c:hPercent val="98"/>
      <c:rotY val="10"/>
      <c:depthPercent val="100"/>
      <c:rAngAx val="1"/>
    </c:view3D>
    <c:floor>
      <c:thickness val="0"/>
      <c:spPr>
        <a:solidFill>
          <a:srgbClr val="C0C0C0"/>
        </a:solidFill>
        <a:ln w="3175">
          <a:solidFill>
            <a:schemeClr val="tx1"/>
          </a:solidFill>
          <a:prstDash val="solid"/>
        </a:ln>
      </c:spPr>
    </c:floor>
    <c:sideWall>
      <c:thickness val="0"/>
      <c:spPr>
        <a:noFill/>
        <a:ln w="12700">
          <a:solidFill>
            <a:schemeClr val="tx1"/>
          </a:solidFill>
          <a:prstDash val="solid"/>
        </a:ln>
      </c:spPr>
    </c:sideWall>
    <c:backWall>
      <c:thickness val="0"/>
      <c:spPr>
        <a:noFill/>
        <a:ln w="12700">
          <a:solidFill>
            <a:schemeClr val="tx1"/>
          </a:solidFill>
          <a:prstDash val="solid"/>
        </a:ln>
      </c:spPr>
    </c:backWall>
    <c:plotArea>
      <c:layout>
        <c:manualLayout>
          <c:layoutTarget val="inner"/>
          <c:xMode val="edge"/>
          <c:yMode val="edge"/>
          <c:x val="7.8947368421052613E-2"/>
          <c:y val="2.2375215146299563E-2"/>
          <c:w val="0.67543859649122795"/>
          <c:h val="0.75903614457831314"/>
        </c:manualLayout>
      </c:layout>
      <c:bar3DChart>
        <c:barDir val="col"/>
        <c:grouping val="stacked"/>
        <c:varyColors val="0"/>
        <c:ser>
          <c:idx val="0"/>
          <c:order val="0"/>
          <c:tx>
            <c:strRef>
              <c:f>Sheet1!$A$2</c:f>
              <c:strCache>
                <c:ptCount val="1"/>
                <c:pt idx="0">
                  <c:v>BO</c:v>
                </c:pt>
              </c:strCache>
            </c:strRef>
          </c:tx>
          <c:spPr>
            <a:solidFill>
              <a:srgbClr val="339966"/>
            </a:solidFill>
            <a:ln w="8057">
              <a:solidFill>
                <a:schemeClr val="tx1"/>
              </a:solidFill>
              <a:prstDash val="solid"/>
            </a:ln>
          </c:spPr>
          <c:invertIfNegative val="0"/>
          <c:cat>
            <c:strRef>
              <c:f>Sheet1!$B$1:$C$1</c:f>
              <c:strCache>
                <c:ptCount val="2"/>
                <c:pt idx="0">
                  <c:v>Feuillus</c:v>
                </c:pt>
                <c:pt idx="1">
                  <c:v>Résineux</c:v>
                </c:pt>
              </c:strCache>
            </c:strRef>
          </c:cat>
          <c:val>
            <c:numRef>
              <c:f>Sheet1!$B$2:$C$2</c:f>
              <c:numCache>
                <c:formatCode>General</c:formatCode>
                <c:ptCount val="2"/>
                <c:pt idx="0">
                  <c:v>5</c:v>
                </c:pt>
                <c:pt idx="1">
                  <c:v>13.2</c:v>
                </c:pt>
              </c:numCache>
            </c:numRef>
          </c:val>
          <c:extLst xmlns:c16r2="http://schemas.microsoft.com/office/drawing/2015/06/chart">
            <c:ext xmlns:c16="http://schemas.microsoft.com/office/drawing/2014/chart" uri="{C3380CC4-5D6E-409C-BE32-E72D297353CC}">
              <c16:uniqueId val="{00000000-4412-4CFB-9C38-8A14F3DC1018}"/>
            </c:ext>
          </c:extLst>
        </c:ser>
        <c:ser>
          <c:idx val="1"/>
          <c:order val="1"/>
          <c:tx>
            <c:strRef>
              <c:f>Sheet1!$A$3</c:f>
              <c:strCache>
                <c:ptCount val="1"/>
                <c:pt idx="0">
                  <c:v>BI</c:v>
                </c:pt>
              </c:strCache>
            </c:strRef>
          </c:tx>
          <c:spPr>
            <a:solidFill>
              <a:srgbClr val="00FF00"/>
            </a:solidFill>
            <a:ln w="8057">
              <a:solidFill>
                <a:schemeClr val="tx1"/>
              </a:solidFill>
              <a:prstDash val="solid"/>
            </a:ln>
          </c:spPr>
          <c:invertIfNegative val="0"/>
          <c:cat>
            <c:strRef>
              <c:f>Sheet1!$B$1:$C$1</c:f>
              <c:strCache>
                <c:ptCount val="2"/>
                <c:pt idx="0">
                  <c:v>Feuillus</c:v>
                </c:pt>
                <c:pt idx="1">
                  <c:v>Résineux</c:v>
                </c:pt>
              </c:strCache>
            </c:strRef>
          </c:cat>
          <c:val>
            <c:numRef>
              <c:f>Sheet1!$B$3:$C$3</c:f>
              <c:numCache>
                <c:formatCode>General</c:formatCode>
                <c:ptCount val="2"/>
                <c:pt idx="0">
                  <c:v>4.3</c:v>
                </c:pt>
                <c:pt idx="1">
                  <c:v>6.4</c:v>
                </c:pt>
              </c:numCache>
            </c:numRef>
          </c:val>
          <c:extLst xmlns:c16r2="http://schemas.microsoft.com/office/drawing/2015/06/chart">
            <c:ext xmlns:c16="http://schemas.microsoft.com/office/drawing/2014/chart" uri="{C3380CC4-5D6E-409C-BE32-E72D297353CC}">
              <c16:uniqueId val="{00000001-4412-4CFB-9C38-8A14F3DC1018}"/>
            </c:ext>
          </c:extLst>
        </c:ser>
        <c:ser>
          <c:idx val="5"/>
          <c:order val="2"/>
          <c:tx>
            <c:strRef>
              <c:f>Sheet1!$A$4</c:f>
              <c:strCache>
                <c:ptCount val="1"/>
                <c:pt idx="0">
                  <c:v>Bois énergie et feu</c:v>
                </c:pt>
              </c:strCache>
            </c:strRef>
          </c:tx>
          <c:spPr>
            <a:solidFill>
              <a:srgbClr val="CCFFCC"/>
            </a:solidFill>
            <a:ln w="8057">
              <a:solidFill>
                <a:schemeClr val="tx1"/>
              </a:solidFill>
              <a:prstDash val="solid"/>
            </a:ln>
          </c:spPr>
          <c:invertIfNegative val="0"/>
          <c:cat>
            <c:strRef>
              <c:f>Sheet1!$B$1:$C$1</c:f>
              <c:strCache>
                <c:ptCount val="2"/>
                <c:pt idx="0">
                  <c:v>Feuillus</c:v>
                </c:pt>
                <c:pt idx="1">
                  <c:v>Résineux</c:v>
                </c:pt>
              </c:strCache>
            </c:strRef>
          </c:cat>
          <c:val>
            <c:numRef>
              <c:f>Sheet1!$B$4:$C$4</c:f>
              <c:numCache>
                <c:formatCode>General</c:formatCode>
                <c:ptCount val="2"/>
                <c:pt idx="0">
                  <c:v>4</c:v>
                </c:pt>
                <c:pt idx="1">
                  <c:v>1.6</c:v>
                </c:pt>
              </c:numCache>
            </c:numRef>
          </c:val>
          <c:extLst xmlns:c16r2="http://schemas.microsoft.com/office/drawing/2015/06/chart">
            <c:ext xmlns:c16="http://schemas.microsoft.com/office/drawing/2014/chart" uri="{C3380CC4-5D6E-409C-BE32-E72D297353CC}">
              <c16:uniqueId val="{00000002-4412-4CFB-9C38-8A14F3DC1018}"/>
            </c:ext>
          </c:extLst>
        </c:ser>
        <c:dLbls>
          <c:showLegendKey val="0"/>
          <c:showVal val="0"/>
          <c:showCatName val="0"/>
          <c:showSerName val="0"/>
          <c:showPercent val="0"/>
          <c:showBubbleSize val="0"/>
        </c:dLbls>
        <c:gapWidth val="150"/>
        <c:gapDepth val="0"/>
        <c:shape val="box"/>
        <c:axId val="498419512"/>
        <c:axId val="498414808"/>
        <c:axId val="0"/>
      </c:bar3DChart>
      <c:catAx>
        <c:axId val="498419512"/>
        <c:scaling>
          <c:orientation val="minMax"/>
        </c:scaling>
        <c:delete val="0"/>
        <c:axPos val="b"/>
        <c:numFmt formatCode="General" sourceLinked="1"/>
        <c:majorTickMark val="out"/>
        <c:minorTickMark val="none"/>
        <c:tickLblPos val="low"/>
        <c:spPr>
          <a:ln w="2014">
            <a:solidFill>
              <a:schemeClr val="tx1"/>
            </a:solidFill>
            <a:prstDash val="solid"/>
          </a:ln>
        </c:spPr>
        <c:txPr>
          <a:bodyPr rot="0" vert="horz"/>
          <a:lstStyle/>
          <a:p>
            <a:pPr>
              <a:defRPr sz="999" b="1" i="0" u="none" strike="noStrike" baseline="0">
                <a:solidFill>
                  <a:schemeClr val="tx1"/>
                </a:solidFill>
                <a:latin typeface="Times New Roman"/>
                <a:ea typeface="Times New Roman"/>
                <a:cs typeface="Times New Roman"/>
              </a:defRPr>
            </a:pPr>
            <a:endParaRPr lang="fr-FR"/>
          </a:p>
        </c:txPr>
        <c:crossAx val="498414808"/>
        <c:crosses val="autoZero"/>
        <c:auto val="1"/>
        <c:lblAlgn val="ctr"/>
        <c:lblOffset val="100"/>
        <c:tickLblSkip val="1"/>
        <c:tickMarkSkip val="1"/>
        <c:noMultiLvlLbl val="0"/>
      </c:catAx>
      <c:valAx>
        <c:axId val="498414808"/>
        <c:scaling>
          <c:orientation val="minMax"/>
        </c:scaling>
        <c:delete val="0"/>
        <c:axPos val="l"/>
        <c:majorGridlines>
          <c:spPr>
            <a:ln w="2014">
              <a:solidFill>
                <a:schemeClr val="tx1"/>
              </a:solidFill>
              <a:prstDash val="solid"/>
            </a:ln>
          </c:spPr>
        </c:majorGridlines>
        <c:numFmt formatCode="General" sourceLinked="1"/>
        <c:majorTickMark val="out"/>
        <c:minorTickMark val="none"/>
        <c:tickLblPos val="nextTo"/>
        <c:spPr>
          <a:ln w="2014">
            <a:solidFill>
              <a:schemeClr val="tx1"/>
            </a:solidFill>
            <a:prstDash val="solid"/>
          </a:ln>
        </c:spPr>
        <c:txPr>
          <a:bodyPr rot="0" vert="horz"/>
          <a:lstStyle/>
          <a:p>
            <a:pPr>
              <a:defRPr sz="999" b="1" i="0" u="none" strike="noStrike" baseline="0">
                <a:solidFill>
                  <a:schemeClr val="tx1"/>
                </a:solidFill>
                <a:latin typeface="Times New Roman"/>
                <a:ea typeface="Times New Roman"/>
                <a:cs typeface="Times New Roman"/>
              </a:defRPr>
            </a:pPr>
            <a:endParaRPr lang="fr-FR"/>
          </a:p>
        </c:txPr>
        <c:crossAx val="498419512"/>
        <c:crosses val="autoZero"/>
        <c:crossBetween val="between"/>
      </c:valAx>
      <c:spPr>
        <a:noFill/>
        <a:ln w="16113">
          <a:noFill/>
        </a:ln>
      </c:spPr>
    </c:plotArea>
    <c:legend>
      <c:legendPos val="b"/>
      <c:layout>
        <c:manualLayout>
          <c:xMode val="edge"/>
          <c:yMode val="edge"/>
          <c:x val="0"/>
          <c:y val="0.92082616179001631"/>
          <c:w val="0.99707602339181289"/>
          <c:h val="6.7125645438898471E-2"/>
        </c:manualLayout>
      </c:layout>
      <c:overlay val="0"/>
      <c:spPr>
        <a:noFill/>
        <a:ln w="2014">
          <a:solidFill>
            <a:schemeClr val="tx1"/>
          </a:solidFill>
          <a:prstDash val="solid"/>
        </a:ln>
      </c:spPr>
      <c:txPr>
        <a:bodyPr/>
        <a:lstStyle/>
        <a:p>
          <a:pPr>
            <a:defRPr sz="917" b="1" i="0" u="none" strike="noStrike" baseline="0">
              <a:solidFill>
                <a:schemeClr val="tx1"/>
              </a:solidFill>
              <a:latin typeface="Times New Roman"/>
              <a:ea typeface="Times New Roman"/>
              <a:cs typeface="Times New Roman"/>
            </a:defRPr>
          </a:pPr>
          <a:endParaRPr lang="fr-FR"/>
        </a:p>
      </c:txPr>
    </c:legend>
    <c:plotVisOnly val="1"/>
    <c:dispBlanksAs val="gap"/>
    <c:showDLblsOverMax val="0"/>
  </c:chart>
  <c:spPr>
    <a:noFill/>
    <a:ln>
      <a:noFill/>
    </a:ln>
  </c:spPr>
  <c:txPr>
    <a:bodyPr/>
    <a:lstStyle/>
    <a:p>
      <a:pPr>
        <a:defRPr sz="999" b="1" i="0" u="none" strike="noStrike" baseline="0">
          <a:solidFill>
            <a:schemeClr val="tx1"/>
          </a:solidFill>
          <a:latin typeface="Times New Roman"/>
          <a:ea typeface="Times New Roman"/>
          <a:cs typeface="Times New Roman"/>
        </a:defRPr>
      </a:pPr>
      <a:endParaRPr lang="fr-F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la récolte commercialisée en Creuse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Feuil1!$B$1</c:f>
              <c:strCache>
                <c:ptCount val="1"/>
                <c:pt idx="0">
                  <c:v>BO</c:v>
                </c:pt>
              </c:strCache>
            </c:strRef>
          </c:tx>
          <c:spPr>
            <a:solidFill>
              <a:schemeClr val="accent1"/>
            </a:solidFill>
            <a:ln>
              <a:noFill/>
            </a:ln>
            <a:effectLst/>
            <a:sp3d/>
          </c:spPr>
          <c:invertIfNegative val="0"/>
          <c:cat>
            <c:strRef>
              <c:f>Feuil1!$A$2:$A$5</c:f>
              <c:strCache>
                <c:ptCount val="3"/>
                <c:pt idx="0">
                  <c:v>feuillus</c:v>
                </c:pt>
                <c:pt idx="1">
                  <c:v>résineux</c:v>
                </c:pt>
                <c:pt idx="2">
                  <c:v>BE feuillus-résineux</c:v>
                </c:pt>
              </c:strCache>
            </c:strRef>
          </c:cat>
          <c:val>
            <c:numRef>
              <c:f>Feuil1!$B$2:$B$5</c:f>
              <c:numCache>
                <c:formatCode>#,##0</c:formatCode>
                <c:ptCount val="4"/>
                <c:pt idx="0">
                  <c:v>31634</c:v>
                </c:pt>
                <c:pt idx="1">
                  <c:v>371018</c:v>
                </c:pt>
                <c:pt idx="2">
                  <c:v>87125.64</c:v>
                </c:pt>
              </c:numCache>
            </c:numRef>
          </c:val>
          <c:extLst xmlns:c16r2="http://schemas.microsoft.com/office/drawing/2015/06/chart">
            <c:ext xmlns:c16="http://schemas.microsoft.com/office/drawing/2014/chart" uri="{C3380CC4-5D6E-409C-BE32-E72D297353CC}">
              <c16:uniqueId val="{00000000-7EC2-4E37-B3D9-CF0F8D6D942F}"/>
            </c:ext>
          </c:extLst>
        </c:ser>
        <c:ser>
          <c:idx val="1"/>
          <c:order val="1"/>
          <c:tx>
            <c:strRef>
              <c:f>Feuil1!$C$1</c:f>
              <c:strCache>
                <c:ptCount val="1"/>
                <c:pt idx="0">
                  <c:v>BI</c:v>
                </c:pt>
              </c:strCache>
            </c:strRef>
          </c:tx>
          <c:spPr>
            <a:solidFill>
              <a:schemeClr val="accent2"/>
            </a:solidFill>
            <a:ln>
              <a:noFill/>
            </a:ln>
            <a:effectLst/>
            <a:sp3d/>
          </c:spPr>
          <c:invertIfNegative val="0"/>
          <c:cat>
            <c:strRef>
              <c:f>Feuil1!$A$2:$A$5</c:f>
              <c:strCache>
                <c:ptCount val="3"/>
                <c:pt idx="0">
                  <c:v>feuillus</c:v>
                </c:pt>
                <c:pt idx="1">
                  <c:v>résineux</c:v>
                </c:pt>
                <c:pt idx="2">
                  <c:v>BE feuillus-résineux</c:v>
                </c:pt>
              </c:strCache>
            </c:strRef>
          </c:cat>
          <c:val>
            <c:numRef>
              <c:f>Feuil1!$C$2:$C$5</c:f>
              <c:numCache>
                <c:formatCode>#,##0</c:formatCode>
                <c:ptCount val="4"/>
                <c:pt idx="0">
                  <c:v>116378.64</c:v>
                </c:pt>
                <c:pt idx="1">
                  <c:v>66918.7</c:v>
                </c:pt>
              </c:numCache>
            </c:numRef>
          </c:val>
          <c:extLst xmlns:c16r2="http://schemas.microsoft.com/office/drawing/2015/06/chart">
            <c:ext xmlns:c16="http://schemas.microsoft.com/office/drawing/2014/chart" uri="{C3380CC4-5D6E-409C-BE32-E72D297353CC}">
              <c16:uniqueId val="{00000001-7EC2-4E37-B3D9-CF0F8D6D942F}"/>
            </c:ext>
          </c:extLst>
        </c:ser>
        <c:dLbls>
          <c:showLegendKey val="0"/>
          <c:showVal val="0"/>
          <c:showCatName val="0"/>
          <c:showSerName val="0"/>
          <c:showPercent val="0"/>
          <c:showBubbleSize val="0"/>
        </c:dLbls>
        <c:gapWidth val="150"/>
        <c:shape val="box"/>
        <c:axId val="498415200"/>
        <c:axId val="498415592"/>
        <c:axId val="0"/>
      </c:bar3DChart>
      <c:catAx>
        <c:axId val="49841520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98415592"/>
        <c:crosses val="autoZero"/>
        <c:auto val="1"/>
        <c:lblAlgn val="ctr"/>
        <c:lblOffset val="100"/>
        <c:noMultiLvlLbl val="0"/>
      </c:catAx>
      <c:valAx>
        <c:axId val="4984155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984152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EBDBF7-CCF8-4666-AFD1-02E0EF752D87}" type="datetimeFigureOut">
              <a:rPr lang="fr-FR" smtClean="0"/>
              <a:pPr/>
              <a:t>11/12/2016</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D7534A-E090-48E2-8997-2D0487EE5162}" type="slidenum">
              <a:rPr lang="fr-FR" smtClean="0"/>
              <a:pPr/>
              <a:t>‹N°›</a:t>
            </a:fld>
            <a:endParaRPr lang="fr-FR"/>
          </a:p>
        </p:txBody>
      </p:sp>
    </p:spTree>
    <p:extLst>
      <p:ext uri="{BB962C8B-B14F-4D97-AF65-F5344CB8AC3E}">
        <p14:creationId xmlns:p14="http://schemas.microsoft.com/office/powerpoint/2010/main" val="2322470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59F0A14-6E82-4F9F-9BB4-84CD0A888EFE}" type="slidenum">
              <a:rPr lang="fr-FR" altLang="fr-FR"/>
              <a:pPr eaLnBrk="1" hangingPunct="1"/>
              <a:t>8</a:t>
            </a:fld>
            <a:endParaRPr lang="fr-FR" altLang="fr-F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p>
        </p:txBody>
      </p:sp>
    </p:spTree>
    <p:extLst>
      <p:ext uri="{BB962C8B-B14F-4D97-AF65-F5344CB8AC3E}">
        <p14:creationId xmlns:p14="http://schemas.microsoft.com/office/powerpoint/2010/main" val="2281182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a:defRPr/>
            </a:pPr>
            <a:fld id="{6801D86F-DB05-461F-80A4-0668ECC90803}" type="slidenum">
              <a:rPr lang="fr-FR" smtClean="0"/>
              <a:pPr>
                <a:defRPr/>
              </a:pPr>
              <a:t>35</a:t>
            </a:fld>
            <a:endParaRPr lang="fr-FR"/>
          </a:p>
        </p:txBody>
      </p:sp>
    </p:spTree>
    <p:extLst>
      <p:ext uri="{BB962C8B-B14F-4D97-AF65-F5344CB8AC3E}">
        <p14:creationId xmlns:p14="http://schemas.microsoft.com/office/powerpoint/2010/main" val="3869373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0315B70-E4D5-46CC-89C7-3A5ABC06D3F5}" type="slidenum">
              <a:rPr lang="fr-FR" altLang="fr-FR"/>
              <a:pPr eaLnBrk="1" hangingPunct="1"/>
              <a:t>12</a:t>
            </a:fld>
            <a:endParaRPr lang="fr-FR" altLang="fr-F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p>
        </p:txBody>
      </p:sp>
    </p:spTree>
    <p:extLst>
      <p:ext uri="{BB962C8B-B14F-4D97-AF65-F5344CB8AC3E}">
        <p14:creationId xmlns:p14="http://schemas.microsoft.com/office/powerpoint/2010/main" val="292485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5602"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dirty="0"/>
              <a:t>La très grande majorité des propriétaires interrogés porte de l’intérêt à ses bois (83 %) ; nous ne pouvons donc pas parler de forêt globalement en déshérence. </a:t>
            </a:r>
          </a:p>
          <a:p>
            <a:pPr eaLnBrk="1" hangingPunct="1">
              <a:spcBef>
                <a:spcPct val="0"/>
              </a:spcBef>
            </a:pPr>
            <a:r>
              <a:rPr lang="fr-FR" dirty="0"/>
              <a:t>Les réponses sont nombreuses (plus de trois de moyenne) ; ceci confirme la complexité des relations entre le propriétaire privé et ses parcelles boisées, avec en arrière-plan la nécessité de l’intégrer aux discours de politique forestière.</a:t>
            </a:r>
          </a:p>
          <a:p>
            <a:pPr eaLnBrk="1" hangingPunct="1">
              <a:spcBef>
                <a:spcPct val="0"/>
              </a:spcBef>
            </a:pPr>
            <a:r>
              <a:rPr lang="fr-FR" dirty="0"/>
              <a:t>L’attachement affectif arrive en tête ; ce résultat est cohérent avec ceux de l’enquête de structure de 2012. Il n’y a pas de différence significative de surface moyenne entre ceux pour qui déclarent un attachement affectif et les autres. </a:t>
            </a:r>
          </a:p>
          <a:p>
            <a:pPr eaLnBrk="1" hangingPunct="1">
              <a:spcBef>
                <a:spcPct val="0"/>
              </a:spcBef>
            </a:pPr>
            <a:r>
              <a:rPr lang="fr-FR" dirty="0"/>
              <a:t>Le plaisir suit : c’est celui d’avoir un lieu de loisir et de détente, un espace de liberté ou perçu comme tel, un lieu où on peut se réaliser. Il n’y a pas de différence significative de surface moyenne entre ceux pour qui c’est un plaisir et les autres.</a:t>
            </a:r>
          </a:p>
          <a:p>
            <a:pPr eaLnBrk="1" hangingPunct="1">
              <a:spcBef>
                <a:spcPct val="0"/>
              </a:spcBef>
            </a:pPr>
            <a:r>
              <a:rPr lang="fr-FR" dirty="0"/>
              <a:t>La constitution du patrimoine, la production de bois et la préservation de la biodiversité sont pratiquement à égalité. La population a une vision multifonctionnelle de la forêt, mais pas forcément des méthodes correspondantes édictées par les pouvoirs publics. Il n’y a pas de différence significative de surface moyenne entre ceux pour qui déclarent un intérêt pour la production de bois ou pour la biodiversité et les autres.</a:t>
            </a:r>
          </a:p>
          <a:p>
            <a:pPr eaLnBrk="1" hangingPunct="1">
              <a:spcBef>
                <a:spcPct val="0"/>
              </a:spcBef>
            </a:pPr>
            <a:r>
              <a:rPr lang="fr-FR" dirty="0"/>
              <a:t>Le territoire de chasse reste une réalité, alors même que le nombre de chasseurs diminue lentement ; est-ce le principe d’un territoire de chasse pour soi, d’un revenu possible ou de la reconnaissance sinon la permanence d’une tradition ? En tous cas, il y a une différence très hautement significative de surface moyenne entre ceux qui déclarent un intérêt pour leur forêt comme territoire de chasse et les autres.</a:t>
            </a:r>
          </a:p>
          <a:p>
            <a:pPr eaLnBrk="1" hangingPunct="1">
              <a:spcBef>
                <a:spcPct val="0"/>
              </a:spcBef>
            </a:pPr>
            <a:r>
              <a:rPr lang="fr-FR" dirty="0"/>
              <a:t>L’avantage fiscal est présent à la dernière place ; ce qui ne veut pas dire qu’il soit utilisé, comme tend à le montrer l’analyse des réponses de l’enquête de structure 2012. Il y a une différence très hautement significative de surface moyenne entre ceux qui déclarent un intérêt fiscal et les autres, et il n’y a pas de différence significative de surface moyenne entre ceux pour qui déclarent un intérêt pour les autres productions et ceux qui n’en n’ont pas. Il se situe pratiquement au même niveau que les autres produits de la forêt, dont la cueillette des petits fruits et des champignons.</a:t>
            </a:r>
          </a:p>
          <a:p>
            <a:pPr eaLnBrk="1" hangingPunct="1">
              <a:spcBef>
                <a:spcPct val="0"/>
              </a:spcBef>
            </a:pPr>
            <a:r>
              <a:rPr lang="fr-FR" dirty="0"/>
              <a:t>Au final, l’intérêt fiscal, la constitution du patrimoine et le territoire de chasse sont plutôt l’apanage des propriétés les plus importantes, au contraire des autres pôles d’intérêt pour lesquels il n’y a pas de différence significative de surface moyenne.</a:t>
            </a:r>
          </a:p>
          <a:p>
            <a:pPr eaLnBrk="1" hangingPunct="1">
              <a:spcBef>
                <a:spcPct val="0"/>
              </a:spcBef>
            </a:pPr>
            <a:r>
              <a:rPr lang="fr-FR" dirty="0"/>
              <a:t>Si nous regardons plus en détail le nombre de réponses, nous constatons que plus la surface possédée est importante, plus les intérêts sont multiples.</a:t>
            </a:r>
          </a:p>
          <a:p>
            <a:pPr eaLnBrk="1" hangingPunct="1">
              <a:spcBef>
                <a:spcPct val="0"/>
              </a:spcBef>
            </a:pPr>
            <a:r>
              <a:rPr lang="fr-FR" dirty="0"/>
              <a:t>Ces résultats sont cohérents avec ceux de l’enquête réalisée par les services du Ministère de l’Agriculture en 2012.</a:t>
            </a:r>
          </a:p>
          <a:p>
            <a:pPr eaLnBrk="1" hangingPunct="1">
              <a:spcBef>
                <a:spcPct val="0"/>
              </a:spcBef>
            </a:pPr>
            <a:r>
              <a:rPr lang="fr-FR" dirty="0"/>
              <a:t>D’une manière générale, le nombre de réponses est lié en premier lieu à la surface qui est la première variable explicative, l’âge ayant un poids plus faible. Par ailleurs, la complexité des relations diminue avec l’âge.</a:t>
            </a:r>
          </a:p>
          <a:p>
            <a:pPr eaLnBrk="1" hangingPunct="1">
              <a:spcBef>
                <a:spcPct val="0"/>
              </a:spcBef>
            </a:pPr>
            <a:endParaRPr lang="fr-FR" dirty="0"/>
          </a:p>
          <a:p>
            <a:pPr eaLnBrk="1" hangingPunct="1">
              <a:spcBef>
                <a:spcPct val="0"/>
              </a:spcBef>
            </a:pPr>
            <a:endParaRPr lang="fr-FR" dirty="0"/>
          </a:p>
          <a:p>
            <a:pPr eaLnBrk="1" hangingPunct="1">
              <a:spcBef>
                <a:spcPct val="0"/>
              </a:spcBef>
            </a:pPr>
            <a:endParaRPr lang="fr-FR" dirty="0"/>
          </a:p>
        </p:txBody>
      </p:sp>
      <p:sp>
        <p:nvSpPr>
          <p:cNvPr id="25603"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223AF8C-63C5-4174-9787-4A486ABF0CEA}" type="slidenum">
              <a:rPr lang="fr-FR">
                <a:solidFill>
                  <a:prstClr val="black"/>
                </a:solidFill>
                <a:cs typeface="Arial" charset="0"/>
              </a:rPr>
              <a:pPr fontAlgn="base">
                <a:spcBef>
                  <a:spcPct val="0"/>
                </a:spcBef>
                <a:spcAft>
                  <a:spcPct val="0"/>
                </a:spcAft>
                <a:defRPr/>
              </a:pPr>
              <a:t>13</a:t>
            </a:fld>
            <a:endParaRPr lang="fr-FR">
              <a:solidFill>
                <a:prstClr val="black"/>
              </a:solidFill>
              <a:cs typeface="Arial" charset="0"/>
            </a:endParaRPr>
          </a:p>
        </p:txBody>
      </p:sp>
    </p:spTree>
    <p:extLst>
      <p:ext uri="{BB962C8B-B14F-4D97-AF65-F5344CB8AC3E}">
        <p14:creationId xmlns:p14="http://schemas.microsoft.com/office/powerpoint/2010/main" val="2424781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0315B70-E4D5-46CC-89C7-3A5ABC06D3F5}" type="slidenum">
              <a:rPr lang="fr-FR" altLang="fr-FR"/>
              <a:pPr eaLnBrk="1" hangingPunct="1"/>
              <a:t>14</a:t>
            </a:fld>
            <a:endParaRPr lang="fr-FR" altLang="fr-F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p>
        </p:txBody>
      </p:sp>
    </p:spTree>
    <p:extLst>
      <p:ext uri="{BB962C8B-B14F-4D97-AF65-F5344CB8AC3E}">
        <p14:creationId xmlns:p14="http://schemas.microsoft.com/office/powerpoint/2010/main" val="3188866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A71A2C6-C3AE-42AB-9473-997CCF3DEFD0}" type="slidenum">
              <a:rPr lang="fr-FR" altLang="fr-FR"/>
              <a:pPr eaLnBrk="1" hangingPunct="1"/>
              <a:t>15</a:t>
            </a:fld>
            <a:endParaRPr lang="fr-FR" altLang="fr-F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p>
        </p:txBody>
      </p:sp>
    </p:spTree>
    <p:extLst>
      <p:ext uri="{BB962C8B-B14F-4D97-AF65-F5344CB8AC3E}">
        <p14:creationId xmlns:p14="http://schemas.microsoft.com/office/powerpoint/2010/main" val="2657416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877" indent="-285722" eaLnBrk="0" hangingPunct="0">
              <a:defRPr sz="2400">
                <a:solidFill>
                  <a:schemeClr val="tx1"/>
                </a:solidFill>
                <a:latin typeface="Times New Roman" pitchFamily="18" charset="0"/>
              </a:defRPr>
            </a:lvl2pPr>
            <a:lvl3pPr marL="1142888" indent="-228578" eaLnBrk="0" hangingPunct="0">
              <a:defRPr sz="2400">
                <a:solidFill>
                  <a:schemeClr val="tx1"/>
                </a:solidFill>
                <a:latin typeface="Times New Roman" pitchFamily="18" charset="0"/>
              </a:defRPr>
            </a:lvl3pPr>
            <a:lvl4pPr marL="1600043" indent="-228578" eaLnBrk="0" hangingPunct="0">
              <a:defRPr sz="2400">
                <a:solidFill>
                  <a:schemeClr val="tx1"/>
                </a:solidFill>
                <a:latin typeface="Times New Roman" pitchFamily="18" charset="0"/>
              </a:defRPr>
            </a:lvl4pPr>
            <a:lvl5pPr marL="2057199" indent="-228578" eaLnBrk="0" hangingPunct="0">
              <a:defRPr sz="2400">
                <a:solidFill>
                  <a:schemeClr val="tx1"/>
                </a:solidFill>
                <a:latin typeface="Times New Roman" pitchFamily="18" charset="0"/>
              </a:defRPr>
            </a:lvl5pPr>
            <a:lvl6pPr marL="2514354" indent="-228578" eaLnBrk="0" fontAlgn="base" hangingPunct="0">
              <a:spcBef>
                <a:spcPct val="0"/>
              </a:spcBef>
              <a:spcAft>
                <a:spcPct val="0"/>
              </a:spcAft>
              <a:defRPr sz="2400">
                <a:solidFill>
                  <a:schemeClr val="tx1"/>
                </a:solidFill>
                <a:latin typeface="Times New Roman" pitchFamily="18" charset="0"/>
              </a:defRPr>
            </a:lvl6pPr>
            <a:lvl7pPr marL="2971509" indent="-228578" eaLnBrk="0" fontAlgn="base" hangingPunct="0">
              <a:spcBef>
                <a:spcPct val="0"/>
              </a:spcBef>
              <a:spcAft>
                <a:spcPct val="0"/>
              </a:spcAft>
              <a:defRPr sz="2400">
                <a:solidFill>
                  <a:schemeClr val="tx1"/>
                </a:solidFill>
                <a:latin typeface="Times New Roman" pitchFamily="18" charset="0"/>
              </a:defRPr>
            </a:lvl7pPr>
            <a:lvl8pPr marL="3428664" indent="-228578" eaLnBrk="0" fontAlgn="base" hangingPunct="0">
              <a:spcBef>
                <a:spcPct val="0"/>
              </a:spcBef>
              <a:spcAft>
                <a:spcPct val="0"/>
              </a:spcAft>
              <a:defRPr sz="2400">
                <a:solidFill>
                  <a:schemeClr val="tx1"/>
                </a:solidFill>
                <a:latin typeface="Times New Roman" pitchFamily="18" charset="0"/>
              </a:defRPr>
            </a:lvl8pPr>
            <a:lvl9pPr marL="3885819" indent="-228578" eaLnBrk="0" fontAlgn="base" hangingPunct="0">
              <a:spcBef>
                <a:spcPct val="0"/>
              </a:spcBef>
              <a:spcAft>
                <a:spcPct val="0"/>
              </a:spcAft>
              <a:defRPr sz="2400">
                <a:solidFill>
                  <a:schemeClr val="tx1"/>
                </a:solidFill>
                <a:latin typeface="Times New Roman" pitchFamily="18" charset="0"/>
              </a:defRPr>
            </a:lvl9pPr>
          </a:lstStyle>
          <a:p>
            <a:pPr eaLnBrk="1" hangingPunct="1"/>
            <a:fld id="{9F98D5C2-48F5-4064-BEDC-B4B089F359FE}" type="slidenum">
              <a:rPr lang="fr-FR" altLang="en-US" sz="1200"/>
              <a:pPr eaLnBrk="1" hangingPunct="1"/>
              <a:t>25</a:t>
            </a:fld>
            <a:endParaRPr lang="fr-FR" altLang="en-US" sz="120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08369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a:defRPr/>
            </a:pPr>
            <a:fld id="{6801D86F-DB05-461F-80A4-0668ECC90803}" type="slidenum">
              <a:rPr lang="fr-FR" smtClean="0"/>
              <a:pPr>
                <a:defRPr/>
              </a:pPr>
              <a:t>27</a:t>
            </a:fld>
            <a:endParaRPr lang="fr-FR"/>
          </a:p>
        </p:txBody>
      </p:sp>
    </p:spTree>
    <p:extLst>
      <p:ext uri="{BB962C8B-B14F-4D97-AF65-F5344CB8AC3E}">
        <p14:creationId xmlns:p14="http://schemas.microsoft.com/office/powerpoint/2010/main" val="3203126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09280F-1C14-4952-9E20-1BFA120E5F22}" type="slidenum">
              <a:rPr lang="fr-FR"/>
              <a:pPr/>
              <a:t>28</a:t>
            </a:fld>
            <a:endParaRPr lang="fr-FR" dirty="0"/>
          </a:p>
        </p:txBody>
      </p:sp>
      <p:sp>
        <p:nvSpPr>
          <p:cNvPr id="235522" name="Rectangle 2"/>
          <p:cNvSpPr>
            <a:spLocks noGrp="1" noRot="1" noChangeAspect="1" noChangeArrowheads="1" noTextEdit="1"/>
          </p:cNvSpPr>
          <p:nvPr>
            <p:ph type="sldImg"/>
          </p:nvPr>
        </p:nvSpPr>
        <p:spPr>
          <a:xfrm>
            <a:off x="1427163" y="1154113"/>
            <a:ext cx="4156075" cy="3117850"/>
          </a:xfrm>
          <a:ln/>
        </p:spPr>
      </p:sp>
      <p:sp>
        <p:nvSpPr>
          <p:cNvPr id="235523" name="Rectangle 3"/>
          <p:cNvSpPr>
            <a:spLocks noGrp="1" noChangeArrowheads="1"/>
          </p:cNvSpPr>
          <p:nvPr>
            <p:ph type="body" idx="1"/>
          </p:nvPr>
        </p:nvSpPr>
        <p:spPr/>
        <p:txBody>
          <a:bodyPr/>
          <a:lstStyle/>
          <a:p>
            <a:endParaRPr lang="fr-FR" dirty="0"/>
          </a:p>
        </p:txBody>
      </p:sp>
    </p:spTree>
    <p:extLst>
      <p:ext uri="{BB962C8B-B14F-4D97-AF65-F5344CB8AC3E}">
        <p14:creationId xmlns:p14="http://schemas.microsoft.com/office/powerpoint/2010/main" val="2799077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1195388" y="701675"/>
            <a:ext cx="4618037" cy="3462338"/>
          </a:xfrm>
          <a:solidFill>
            <a:srgbClr val="CFE7F5"/>
          </a:solidFill>
          <a:ln w="25400">
            <a:solidFill>
              <a:srgbClr val="808080"/>
            </a:solidFill>
            <a:prstDash val="solid"/>
          </a:ln>
        </p:spPr>
      </p:sp>
      <p:sp>
        <p:nvSpPr>
          <p:cNvPr id="3" name="Espace réservé des commentaires 2"/>
          <p:cNvSpPr txBox="1">
            <a:spLocks noGrp="1"/>
          </p:cNvSpPr>
          <p:nvPr>
            <p:ph type="body" sz="quarter" idx="1"/>
          </p:nvPr>
        </p:nvSpPr>
        <p:spPr/>
        <p:txBody>
          <a:bodyPr/>
          <a:lstStyle/>
          <a:p>
            <a:endParaRPr lang="fr-FR"/>
          </a:p>
        </p:txBody>
      </p:sp>
    </p:spTree>
    <p:extLst>
      <p:ext uri="{BB962C8B-B14F-4D97-AF65-F5344CB8AC3E}">
        <p14:creationId xmlns:p14="http://schemas.microsoft.com/office/powerpoint/2010/main" val="2126621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7DDC61C6-6F2B-854B-9511-8BAD9CA092AB}" type="datetimeFigureOut">
              <a:rPr lang="fr-FR" smtClean="0"/>
              <a:pPr/>
              <a:t>11/12/2016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C280511-4053-604C-AF7A-5BB322B376B0}" type="slidenum">
              <a:rPr lang="fr-FR" smtClean="0"/>
              <a:pPr/>
              <a:t>‹N°›</a:t>
            </a:fld>
            <a:endParaRPr lang="fr-FR"/>
          </a:p>
        </p:txBody>
      </p:sp>
    </p:spTree>
    <p:extLst>
      <p:ext uri="{BB962C8B-B14F-4D97-AF65-F5344CB8AC3E}">
        <p14:creationId xmlns:p14="http://schemas.microsoft.com/office/powerpoint/2010/main" val="2245619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DDC61C6-6F2B-854B-9511-8BAD9CA092AB}" type="datetimeFigureOut">
              <a:rPr lang="fr-FR" smtClean="0"/>
              <a:pPr/>
              <a:t>11/12/2016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C280511-4053-604C-AF7A-5BB322B376B0}" type="slidenum">
              <a:rPr lang="fr-FR" smtClean="0"/>
              <a:pPr/>
              <a:t>‹N°›</a:t>
            </a:fld>
            <a:endParaRPr lang="fr-FR"/>
          </a:p>
        </p:txBody>
      </p:sp>
    </p:spTree>
    <p:extLst>
      <p:ext uri="{BB962C8B-B14F-4D97-AF65-F5344CB8AC3E}">
        <p14:creationId xmlns:p14="http://schemas.microsoft.com/office/powerpoint/2010/main" val="1537779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DDC61C6-6F2B-854B-9511-8BAD9CA092AB}" type="datetimeFigureOut">
              <a:rPr lang="fr-FR" smtClean="0"/>
              <a:pPr/>
              <a:t>11/12/2016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C280511-4053-604C-AF7A-5BB322B376B0}" type="slidenum">
              <a:rPr lang="fr-FR" smtClean="0"/>
              <a:pPr/>
              <a:t>‹N°›</a:t>
            </a:fld>
            <a:endParaRPr lang="fr-FR"/>
          </a:p>
        </p:txBody>
      </p:sp>
    </p:spTree>
    <p:extLst>
      <p:ext uri="{BB962C8B-B14F-4D97-AF65-F5344CB8AC3E}">
        <p14:creationId xmlns:p14="http://schemas.microsoft.com/office/powerpoint/2010/main" val="1886651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1370013" y="301625"/>
            <a:ext cx="7313612" cy="56403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Rectangle 8"/>
          <p:cNvSpPr>
            <a:spLocks noGrp="1" noChangeArrowheads="1"/>
          </p:cNvSpPr>
          <p:nvPr>
            <p:ph type="dt" sz="half" idx="10"/>
          </p:nvPr>
        </p:nvSpPr>
        <p:spPr>
          <a:ln/>
        </p:spPr>
        <p:txBody>
          <a:bodyPr/>
          <a:lstStyle>
            <a:lvl1pPr>
              <a:defRPr/>
            </a:lvl1pPr>
          </a:lstStyle>
          <a:p>
            <a:pPr>
              <a:defRPr/>
            </a:pPr>
            <a:endParaRPr lang="fr-FR"/>
          </a:p>
        </p:txBody>
      </p:sp>
      <p:sp>
        <p:nvSpPr>
          <p:cNvPr id="4" name="Rectangle 9"/>
          <p:cNvSpPr>
            <a:spLocks noGrp="1" noChangeArrowheads="1"/>
          </p:cNvSpPr>
          <p:nvPr>
            <p:ph type="ftr" sz="quarter" idx="11"/>
          </p:nvPr>
        </p:nvSpPr>
        <p:spPr>
          <a:ln/>
        </p:spPr>
        <p:txBody>
          <a:bodyPr/>
          <a:lstStyle>
            <a:lvl1pPr>
              <a:defRPr/>
            </a:lvl1pPr>
          </a:lstStyle>
          <a:p>
            <a:pPr>
              <a:defRPr/>
            </a:pPr>
            <a:endParaRPr lang="fr-FR"/>
          </a:p>
        </p:txBody>
      </p:sp>
      <p:sp>
        <p:nvSpPr>
          <p:cNvPr id="5" name="Rectangle 10"/>
          <p:cNvSpPr>
            <a:spLocks noGrp="1" noChangeArrowheads="1"/>
          </p:cNvSpPr>
          <p:nvPr>
            <p:ph type="sldNum" sz="quarter" idx="12"/>
          </p:nvPr>
        </p:nvSpPr>
        <p:spPr>
          <a:ln/>
        </p:spPr>
        <p:txBody>
          <a:bodyPr/>
          <a:lstStyle>
            <a:lvl1pPr>
              <a:defRPr/>
            </a:lvl1pPr>
          </a:lstStyle>
          <a:p>
            <a:pPr>
              <a:defRPr/>
            </a:pPr>
            <a:fld id="{FE0EF66A-CCC9-426C-942C-681F93625878}" type="slidenum">
              <a:rPr lang="fr-FR"/>
              <a:pPr>
                <a:defRPr/>
              </a:pPr>
              <a:t>‹N°›</a:t>
            </a:fld>
            <a:endParaRPr lang="fr-FR"/>
          </a:p>
        </p:txBody>
      </p:sp>
    </p:spTree>
    <p:extLst>
      <p:ext uri="{BB962C8B-B14F-4D97-AF65-F5344CB8AC3E}">
        <p14:creationId xmlns:p14="http://schemas.microsoft.com/office/powerpoint/2010/main" val="30363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DDC61C6-6F2B-854B-9511-8BAD9CA092AB}" type="datetimeFigureOut">
              <a:rPr lang="fr-FR" smtClean="0"/>
              <a:pPr/>
              <a:t>11/12/2016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C280511-4053-604C-AF7A-5BB322B376B0}" type="slidenum">
              <a:rPr lang="fr-FR" smtClean="0"/>
              <a:pPr/>
              <a:t>‹N°›</a:t>
            </a:fld>
            <a:endParaRPr lang="fr-FR"/>
          </a:p>
        </p:txBody>
      </p:sp>
    </p:spTree>
    <p:extLst>
      <p:ext uri="{BB962C8B-B14F-4D97-AF65-F5344CB8AC3E}">
        <p14:creationId xmlns:p14="http://schemas.microsoft.com/office/powerpoint/2010/main" val="2696792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pic>
        <p:nvPicPr>
          <p:cNvPr id="7" name="Image 6" descr="C:\Users\isabelle\Desktop\Circulaires 2014\septembre 2014\KIT ADAPTABLE\fransylva.jpg"/>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36420" y="766762"/>
            <a:ext cx="5471160" cy="5324475"/>
          </a:xfrm>
          <a:prstGeom prst="rect">
            <a:avLst/>
          </a:prstGeom>
          <a:noFill/>
          <a:ln>
            <a:noFill/>
          </a:ln>
        </p:spPr>
      </p:pic>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7DDC61C6-6F2B-854B-9511-8BAD9CA092AB}" type="datetimeFigureOut">
              <a:rPr lang="fr-FR" smtClean="0"/>
              <a:pPr/>
              <a:t>11/12/2016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C280511-4053-604C-AF7A-5BB322B376B0}" type="slidenum">
              <a:rPr lang="fr-FR" smtClean="0"/>
              <a:pPr/>
              <a:t>‹N°›</a:t>
            </a:fld>
            <a:endParaRPr lang="fr-FR"/>
          </a:p>
        </p:txBody>
      </p:sp>
    </p:spTree>
    <p:extLst>
      <p:ext uri="{BB962C8B-B14F-4D97-AF65-F5344CB8AC3E}">
        <p14:creationId xmlns:p14="http://schemas.microsoft.com/office/powerpoint/2010/main" val="3892152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7DDC61C6-6F2B-854B-9511-8BAD9CA092AB}" type="datetimeFigureOut">
              <a:rPr lang="fr-FR" smtClean="0"/>
              <a:pPr/>
              <a:t>11/12/2016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C280511-4053-604C-AF7A-5BB322B376B0}" type="slidenum">
              <a:rPr lang="fr-FR" smtClean="0"/>
              <a:pPr/>
              <a:t>‹N°›</a:t>
            </a:fld>
            <a:endParaRPr lang="fr-FR"/>
          </a:p>
        </p:txBody>
      </p:sp>
    </p:spTree>
    <p:extLst>
      <p:ext uri="{BB962C8B-B14F-4D97-AF65-F5344CB8AC3E}">
        <p14:creationId xmlns:p14="http://schemas.microsoft.com/office/powerpoint/2010/main" val="8361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7DDC61C6-6F2B-854B-9511-8BAD9CA092AB}" type="datetimeFigureOut">
              <a:rPr lang="fr-FR" smtClean="0"/>
              <a:pPr/>
              <a:t>11/12/2016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6C280511-4053-604C-AF7A-5BB322B376B0}" type="slidenum">
              <a:rPr lang="fr-FR" smtClean="0"/>
              <a:pPr/>
              <a:t>‹N°›</a:t>
            </a:fld>
            <a:endParaRPr lang="fr-FR"/>
          </a:p>
        </p:txBody>
      </p:sp>
    </p:spTree>
    <p:extLst>
      <p:ext uri="{BB962C8B-B14F-4D97-AF65-F5344CB8AC3E}">
        <p14:creationId xmlns:p14="http://schemas.microsoft.com/office/powerpoint/2010/main" val="3070787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7DDC61C6-6F2B-854B-9511-8BAD9CA092AB}" type="datetimeFigureOut">
              <a:rPr lang="fr-FR" smtClean="0"/>
              <a:pPr/>
              <a:t>11/12/2016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6C280511-4053-604C-AF7A-5BB322B376B0}" type="slidenum">
              <a:rPr lang="fr-FR" smtClean="0"/>
              <a:pPr/>
              <a:t>‹N°›</a:t>
            </a:fld>
            <a:endParaRPr lang="fr-FR"/>
          </a:p>
        </p:txBody>
      </p:sp>
    </p:spTree>
    <p:extLst>
      <p:ext uri="{BB962C8B-B14F-4D97-AF65-F5344CB8AC3E}">
        <p14:creationId xmlns:p14="http://schemas.microsoft.com/office/powerpoint/2010/main" val="3432279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DDC61C6-6F2B-854B-9511-8BAD9CA092AB}" type="datetimeFigureOut">
              <a:rPr lang="fr-FR" smtClean="0"/>
              <a:pPr/>
              <a:t>11/12/2016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6C280511-4053-604C-AF7A-5BB322B376B0}" type="slidenum">
              <a:rPr lang="fr-FR" smtClean="0"/>
              <a:pPr/>
              <a:t>‹N°›</a:t>
            </a:fld>
            <a:endParaRPr lang="fr-FR"/>
          </a:p>
        </p:txBody>
      </p:sp>
    </p:spTree>
    <p:extLst>
      <p:ext uri="{BB962C8B-B14F-4D97-AF65-F5344CB8AC3E}">
        <p14:creationId xmlns:p14="http://schemas.microsoft.com/office/powerpoint/2010/main" val="1308887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7DDC61C6-6F2B-854B-9511-8BAD9CA092AB}" type="datetimeFigureOut">
              <a:rPr lang="fr-FR" smtClean="0"/>
              <a:pPr/>
              <a:t>11/12/2016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C280511-4053-604C-AF7A-5BB322B376B0}" type="slidenum">
              <a:rPr lang="fr-FR" smtClean="0"/>
              <a:pPr/>
              <a:t>‹N°›</a:t>
            </a:fld>
            <a:endParaRPr lang="fr-FR"/>
          </a:p>
        </p:txBody>
      </p:sp>
    </p:spTree>
    <p:extLst>
      <p:ext uri="{BB962C8B-B14F-4D97-AF65-F5344CB8AC3E}">
        <p14:creationId xmlns:p14="http://schemas.microsoft.com/office/powerpoint/2010/main" val="980773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7DDC61C6-6F2B-854B-9511-8BAD9CA092AB}" type="datetimeFigureOut">
              <a:rPr lang="fr-FR" smtClean="0"/>
              <a:pPr/>
              <a:t>11/12/2016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C280511-4053-604C-AF7A-5BB322B376B0}" type="slidenum">
              <a:rPr lang="fr-FR" smtClean="0"/>
              <a:pPr/>
              <a:t>‹N°›</a:t>
            </a:fld>
            <a:endParaRPr lang="fr-FR"/>
          </a:p>
        </p:txBody>
      </p:sp>
    </p:spTree>
    <p:extLst>
      <p:ext uri="{BB962C8B-B14F-4D97-AF65-F5344CB8AC3E}">
        <p14:creationId xmlns:p14="http://schemas.microsoft.com/office/powerpoint/2010/main" val="127767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p>
        </p:txBody>
      </p:sp>
      <p:sp useBgFill="1">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DC61C6-6F2B-854B-9511-8BAD9CA092AB}" type="datetimeFigureOut">
              <a:rPr lang="fr-FR" smtClean="0"/>
              <a:pPr/>
              <a:t>11/12/2016</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280511-4053-604C-AF7A-5BB322B376B0}" type="slidenum">
              <a:rPr lang="fr-FR" smtClean="0"/>
              <a:pPr/>
              <a:t>‹N°›</a:t>
            </a:fld>
            <a:endParaRPr lang="fr-FR"/>
          </a:p>
        </p:txBody>
      </p:sp>
      <p:pic>
        <p:nvPicPr>
          <p:cNvPr id="7" name="Image 6" descr="C:\Users\isabelle\Desktop\Circulaires 2014\septembre 2014\KIT ADAPTABLE\fransylva.jpg"/>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560128" y="5461906"/>
            <a:ext cx="1660071" cy="1396093"/>
          </a:xfrm>
          <a:prstGeom prst="rect">
            <a:avLst/>
          </a:prstGeom>
          <a:noFill/>
          <a:ln>
            <a:noFill/>
          </a:ln>
        </p:spPr>
      </p:pic>
    </p:spTree>
    <p:extLst>
      <p:ext uri="{BB962C8B-B14F-4D97-AF65-F5344CB8AC3E}">
        <p14:creationId xmlns:p14="http://schemas.microsoft.com/office/powerpoint/2010/main" val="27479584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7.png"/><Relationship Id="rId5" Type="http://schemas.openxmlformats.org/officeDocument/2006/relationships/oleObject" Target="../embeddings/oleObject4.bin"/><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3.png"/><Relationship Id="rId3" Type="http://schemas.openxmlformats.org/officeDocument/2006/relationships/image" Target="../media/image34.png"/><Relationship Id="rId7" Type="http://schemas.openxmlformats.org/officeDocument/2006/relationships/image" Target="../media/image38.jpeg"/><Relationship Id="rId12" Type="http://schemas.openxmlformats.org/officeDocument/2006/relationships/image" Target="../media/image42.jpe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image" Target="../media/image41.jpeg"/><Relationship Id="rId5" Type="http://schemas.openxmlformats.org/officeDocument/2006/relationships/image" Target="../media/image36.png"/><Relationship Id="rId10" Type="http://schemas.openxmlformats.org/officeDocument/2006/relationships/image" Target="../media/image40.jpeg"/><Relationship Id="rId4" Type="http://schemas.openxmlformats.org/officeDocument/2006/relationships/image" Target="../media/image35.jpeg"/><Relationship Id="rId9" Type="http://schemas.openxmlformats.org/officeDocument/2006/relationships/hyperlink" Target="http://images.google.fr/imgres?imgurl=http://www.nirgos.com/mdf.jpg&amp;imgrefurl=http://www.nirgos.com/dvpf.htm&amp;h=200&amp;w=200&amp;sz=20&amp;hl=fr&amp;start=15&amp;tbnid=vxUKiChjeqXkWM:&amp;tbnh=104&amp;tbnw=104&amp;prev=/images?q=panneaux+de+fibres&amp;svnum=10&amp;hl=fr&amp;lr="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6.xml"/><Relationship Id="rId1" Type="http://schemas.openxmlformats.org/officeDocument/2006/relationships/vmlDrawing" Target="../drawings/vmlDrawing4.vml"/><Relationship Id="rId5" Type="http://schemas.openxmlformats.org/officeDocument/2006/relationships/image" Target="../media/image52.emf"/><Relationship Id="rId4" Type="http://schemas.openxmlformats.org/officeDocument/2006/relationships/oleObject" Target="../embeddings/oleObject5.bin"/></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67.emf"/><Relationship Id="rId4" Type="http://schemas.openxmlformats.org/officeDocument/2006/relationships/oleObject" Target="../embeddings/oleObject6.bin"/></Relationships>
</file>

<file path=ppt/slides/_rels/slide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emf"/><Relationship Id="rId5" Type="http://schemas.openxmlformats.org/officeDocument/2006/relationships/oleObject" Target="../embeddings/oleObject2.bin"/><Relationship Id="rId4" Type="http://schemas.openxmlformats.org/officeDocument/2006/relationships/image" Target="../media/image6.emf"/></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10" Type="http://schemas.openxmlformats.org/officeDocument/2006/relationships/image" Target="../media/image88.png"/><Relationship Id="rId4" Type="http://schemas.openxmlformats.org/officeDocument/2006/relationships/image" Target="../media/image82.jpeg"/><Relationship Id="rId9" Type="http://schemas.openxmlformats.org/officeDocument/2006/relationships/image" Target="../media/image87.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vmlDrawing" Target="../drawings/vmlDrawing2.vml"/><Relationship Id="rId5" Type="http://schemas.openxmlformats.org/officeDocument/2006/relationships/image" Target="../media/image13.emf"/><Relationship Id="rId4" Type="http://schemas.openxmlformats.org/officeDocument/2006/relationships/oleObject" Target="../embeddings/oleObject3.bin"/></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93838" y="626555"/>
            <a:ext cx="7772400" cy="1470025"/>
          </a:xfrm>
        </p:spPr>
        <p:txBody>
          <a:bodyPr>
            <a:normAutofit/>
          </a:bodyPr>
          <a:lstStyle/>
          <a:p>
            <a:endParaRPr lang="fr-FR" sz="3200" b="1" dirty="0"/>
          </a:p>
        </p:txBody>
      </p:sp>
      <p:sp>
        <p:nvSpPr>
          <p:cNvPr id="11" name="ZoneTexte 10"/>
          <p:cNvSpPr txBox="1"/>
          <p:nvPr/>
        </p:nvSpPr>
        <p:spPr>
          <a:xfrm>
            <a:off x="3424477" y="6394276"/>
            <a:ext cx="2411606" cy="276999"/>
          </a:xfrm>
          <a:prstGeom prst="rect">
            <a:avLst/>
          </a:prstGeom>
          <a:noFill/>
        </p:spPr>
        <p:txBody>
          <a:bodyPr wrap="square" rtlCol="0">
            <a:spAutoFit/>
          </a:bodyPr>
          <a:lstStyle/>
          <a:p>
            <a:r>
              <a:rPr lang="fr-FR" sz="1200" b="1" dirty="0">
                <a:solidFill>
                  <a:srgbClr val="007833"/>
                </a:solidFill>
                <a:latin typeface="Century Gothic"/>
                <a:cs typeface="Century Gothic"/>
              </a:rPr>
              <a:t>FORESTIERS PRIVÉS DE FRANCE</a:t>
            </a:r>
          </a:p>
        </p:txBody>
      </p:sp>
      <p:sp>
        <p:nvSpPr>
          <p:cNvPr id="3" name="Rectangle 2"/>
          <p:cNvSpPr/>
          <p:nvPr/>
        </p:nvSpPr>
        <p:spPr>
          <a:xfrm>
            <a:off x="381000" y="2126729"/>
            <a:ext cx="8382000" cy="1323439"/>
          </a:xfrm>
          <a:prstGeom prst="rect">
            <a:avLst/>
          </a:prstGeom>
        </p:spPr>
        <p:txBody>
          <a:bodyPr wrap="square">
            <a:spAutoFit/>
          </a:bodyPr>
          <a:lstStyle/>
          <a:p>
            <a:pPr algn="ctr">
              <a:spcBef>
                <a:spcPct val="50000"/>
              </a:spcBef>
              <a:defRPr/>
            </a:pPr>
            <a:r>
              <a:rPr lang="fr-FR" altLang="fr-FR" sz="4000" b="1" dirty="0">
                <a:solidFill>
                  <a:srgbClr val="800000"/>
                </a:solidFill>
                <a:effectLst>
                  <a:outerShdw blurRad="38100" dist="38100" dir="2700000" algn="tl">
                    <a:srgbClr val="000000"/>
                  </a:outerShdw>
                </a:effectLst>
                <a:latin typeface="Microsoft Sans Serif" pitchFamily="34" charset="0"/>
              </a:rPr>
              <a:t>Comment percevoir la filière forêt bois  en France</a:t>
            </a:r>
            <a:endParaRPr lang="fr-FR" altLang="fr-FR" sz="4000" b="1" dirty="0">
              <a:solidFill>
                <a:srgbClr val="800000"/>
              </a:solidFill>
              <a:latin typeface="Courier New" pitchFamily="49" charset="0"/>
            </a:endParaRPr>
          </a:p>
        </p:txBody>
      </p:sp>
      <p:sp>
        <p:nvSpPr>
          <p:cNvPr id="6" name="Text Box 2"/>
          <p:cNvSpPr txBox="1">
            <a:spLocks noChangeArrowheads="1"/>
          </p:cNvSpPr>
          <p:nvPr/>
        </p:nvSpPr>
        <p:spPr bwMode="auto">
          <a:xfrm>
            <a:off x="1982538" y="3911204"/>
            <a:ext cx="5570807" cy="1323439"/>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defRPr/>
            </a:pPr>
            <a:endParaRPr lang="fr-FR" altLang="fr-FR" sz="2400" b="1" dirty="0">
              <a:solidFill>
                <a:srgbClr val="800000"/>
              </a:solidFill>
              <a:effectLst>
                <a:outerShdw blurRad="38100" dist="38100" dir="2700000" algn="tl">
                  <a:srgbClr val="000000"/>
                </a:outerShdw>
              </a:effectLst>
              <a:latin typeface="Microsoft Sans Serif" pitchFamily="34" charset="0"/>
            </a:endParaRPr>
          </a:p>
          <a:p>
            <a:pPr algn="ctr">
              <a:defRPr/>
            </a:pPr>
            <a:endParaRPr lang="fr-FR" altLang="fr-FR" sz="2400" b="1" dirty="0">
              <a:solidFill>
                <a:srgbClr val="800000"/>
              </a:solidFill>
              <a:effectLst>
                <a:outerShdw blurRad="38100" dist="38100" dir="2700000" algn="tl">
                  <a:srgbClr val="000000"/>
                </a:outerShdw>
              </a:effectLst>
              <a:latin typeface="Microsoft Sans Serif" pitchFamily="34" charset="0"/>
            </a:endParaRPr>
          </a:p>
          <a:p>
            <a:pPr algn="ctr">
              <a:defRPr/>
            </a:pPr>
            <a:r>
              <a:rPr lang="fr-FR" altLang="fr-FR" sz="3200" b="1" dirty="0">
                <a:solidFill>
                  <a:srgbClr val="800000"/>
                </a:solidFill>
                <a:effectLst>
                  <a:outerShdw blurRad="38100" dist="38100" dir="2700000" algn="tl">
                    <a:srgbClr val="000000"/>
                  </a:outerShdw>
                </a:effectLst>
                <a:latin typeface="Microsoft Sans Serif" pitchFamily="34" charset="0"/>
              </a:rPr>
              <a:t>Forestiers Privés de France</a:t>
            </a:r>
          </a:p>
        </p:txBody>
      </p:sp>
    </p:spTree>
    <p:extLst>
      <p:ext uri="{BB962C8B-B14F-4D97-AF65-F5344CB8AC3E}">
        <p14:creationId xmlns:p14="http://schemas.microsoft.com/office/powerpoint/2010/main" val="218619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bwMode="auto">
          <a:xfrm>
            <a:off x="179512" y="116632"/>
            <a:ext cx="8939926" cy="76470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4400" b="1" kern="0" dirty="0">
                <a:solidFill>
                  <a:schemeClr val="tx2"/>
                </a:solidFill>
                <a:effectLst>
                  <a:outerShdw blurRad="38100" dist="38100" dir="2700000" algn="tl">
                    <a:srgbClr val="C0C0C0"/>
                  </a:outerShdw>
                </a:effectLst>
                <a:latin typeface="+mj-lt"/>
                <a:ea typeface="+mj-ea"/>
                <a:cs typeface="+mj-cs"/>
              </a:rPr>
              <a:t>Quelle est la ressource exploitable ?</a:t>
            </a:r>
            <a:endParaRPr kumimoji="0" lang="fr-FR" sz="4400" b="0" i="0" u="none" strike="noStrike" kern="0" cap="none" spc="0" normalizeH="0" baseline="0" noProof="0" dirty="0">
              <a:ln>
                <a:noFill/>
              </a:ln>
              <a:solidFill>
                <a:schemeClr val="tx2"/>
              </a:solidFill>
              <a:effectLst/>
              <a:uLnTx/>
              <a:uFillTx/>
              <a:latin typeface="+mj-lt"/>
              <a:ea typeface="+mj-ea"/>
              <a:cs typeface="+mj-cs"/>
            </a:endParaRPr>
          </a:p>
        </p:txBody>
      </p:sp>
      <p:sp>
        <p:nvSpPr>
          <p:cNvPr id="2" name="Titre 1"/>
          <p:cNvSpPr>
            <a:spLocks noGrp="1"/>
          </p:cNvSpPr>
          <p:nvPr>
            <p:ph type="title"/>
          </p:nvPr>
        </p:nvSpPr>
        <p:spPr/>
        <p:txBody>
          <a:bodyPr/>
          <a:lstStyle/>
          <a:p>
            <a:endParaRPr lang="fr-FR"/>
          </a:p>
        </p:txBody>
      </p:sp>
      <p:pic>
        <p:nvPicPr>
          <p:cNvPr id="6" name="Picture 2"/>
          <p:cNvPicPr>
            <a:picLocks noGrp="1" noChangeAspect="1" noChangeArrowheads="1"/>
          </p:cNvPicPr>
          <p:nvPr>
            <p:ph idx="4294967295"/>
          </p:nvPr>
        </p:nvPicPr>
        <p:blipFill rotWithShape="1">
          <a:blip r:embed="rId2" cstate="print"/>
          <a:srcRect l="76271" t="46957" r="3677" b="21685"/>
          <a:stretch/>
        </p:blipFill>
        <p:spPr bwMode="auto">
          <a:xfrm>
            <a:off x="0" y="1052513"/>
            <a:ext cx="6811963" cy="5119687"/>
          </a:xfrm>
          <a:prstGeom prst="rect">
            <a:avLst/>
          </a:prstGeom>
          <a:noFill/>
          <a:ln w="9525">
            <a:noFill/>
            <a:miter lim="800000"/>
            <a:headEnd/>
            <a:tailEnd/>
          </a:ln>
        </p:spPr>
      </p:pic>
      <p:sp>
        <p:nvSpPr>
          <p:cNvPr id="3" name="ZoneTexte 2"/>
          <p:cNvSpPr txBox="1"/>
          <p:nvPr/>
        </p:nvSpPr>
        <p:spPr>
          <a:xfrm>
            <a:off x="7567917" y="4278478"/>
            <a:ext cx="1365823" cy="307777"/>
          </a:xfrm>
          <a:prstGeom prst="rect">
            <a:avLst/>
          </a:prstGeom>
          <a:noFill/>
        </p:spPr>
        <p:txBody>
          <a:bodyPr wrap="none" rtlCol="0">
            <a:spAutoFit/>
          </a:bodyPr>
          <a:lstStyle/>
          <a:p>
            <a:r>
              <a:rPr lang="fr-FR" sz="1400" i="1" dirty="0"/>
              <a:t>Source IFN IGN</a:t>
            </a:r>
            <a:endParaRPr lang="en-US" sz="1400" i="1" dirty="0"/>
          </a:p>
        </p:txBody>
      </p:sp>
    </p:spTree>
    <p:extLst>
      <p:ext uri="{BB962C8B-B14F-4D97-AF65-F5344CB8AC3E}">
        <p14:creationId xmlns:p14="http://schemas.microsoft.com/office/powerpoint/2010/main" val="2698662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rmAutofit fontScale="90000"/>
          </a:bodyPr>
          <a:lstStyle/>
          <a:p>
            <a:r>
              <a:rPr lang="fr-FR" dirty="0"/>
              <a:t>Les grands chiffres de la filière</a:t>
            </a:r>
            <a:br>
              <a:rPr lang="fr-FR" dirty="0"/>
            </a:br>
            <a:r>
              <a:rPr lang="fr-FR" dirty="0"/>
              <a:t>en Limousin et en Creuse</a:t>
            </a:r>
            <a:br>
              <a:rPr lang="fr-FR" dirty="0"/>
            </a:br>
            <a:endParaRPr lang="fr-FR" dirty="0"/>
          </a:p>
        </p:txBody>
      </p:sp>
      <p:sp>
        <p:nvSpPr>
          <p:cNvPr id="4" name="Espace réservé du contenu 3"/>
          <p:cNvSpPr>
            <a:spLocks noGrp="1"/>
          </p:cNvSpPr>
          <p:nvPr>
            <p:ph idx="1"/>
          </p:nvPr>
        </p:nvSpPr>
        <p:spPr>
          <a:xfrm>
            <a:off x="457200" y="1235948"/>
            <a:ext cx="8229600" cy="5119634"/>
          </a:xfrm>
        </p:spPr>
        <p:txBody>
          <a:bodyPr>
            <a:normAutofit fontScale="77500" lnSpcReduction="20000"/>
          </a:bodyPr>
          <a:lstStyle/>
          <a:p>
            <a:pPr marL="0" indent="0">
              <a:buNone/>
            </a:pPr>
            <a:r>
              <a:rPr lang="fr-FR" dirty="0"/>
              <a:t>• 575 000 Ha de forêts, 90 Mm3 de bois sur pied en Limousin</a:t>
            </a:r>
          </a:p>
          <a:p>
            <a:pPr marL="0" indent="0">
              <a:buNone/>
            </a:pPr>
            <a:r>
              <a:rPr lang="fr-FR" dirty="0"/>
              <a:t>en Creuse </a:t>
            </a:r>
            <a:r>
              <a:rPr lang="fr-FR" b="1" dirty="0"/>
              <a:t>165 000 Ha </a:t>
            </a:r>
            <a:r>
              <a:rPr lang="fr-FR" dirty="0"/>
              <a:t>de forêts, </a:t>
            </a:r>
            <a:r>
              <a:rPr lang="fr-FR" b="1" dirty="0"/>
              <a:t>28 Mm3 </a:t>
            </a:r>
            <a:r>
              <a:rPr lang="fr-FR" dirty="0"/>
              <a:t>de bois sur pied</a:t>
            </a:r>
          </a:p>
          <a:p>
            <a:pPr marL="0" indent="0">
              <a:buNone/>
            </a:pPr>
            <a:r>
              <a:rPr lang="fr-FR" dirty="0"/>
              <a:t>• 95% de forêt privée, 140 000 propriétaires</a:t>
            </a:r>
          </a:p>
          <a:p>
            <a:pPr marL="0" indent="0">
              <a:buNone/>
            </a:pPr>
            <a:r>
              <a:rPr lang="fr-FR" dirty="0"/>
              <a:t>en Creuse 93% de forêt privée, </a:t>
            </a:r>
            <a:r>
              <a:rPr lang="fr-FR" b="1" dirty="0"/>
              <a:t>35 000 propriétaires</a:t>
            </a:r>
          </a:p>
          <a:p>
            <a:pPr marL="0" indent="0">
              <a:buNone/>
            </a:pPr>
            <a:r>
              <a:rPr lang="fr-FR" dirty="0"/>
              <a:t>• Accroissement annuel de 4,8 Mm3 en Limousin</a:t>
            </a:r>
          </a:p>
          <a:p>
            <a:pPr marL="0" indent="0">
              <a:buNone/>
            </a:pPr>
            <a:r>
              <a:rPr lang="fr-FR" dirty="0"/>
              <a:t> en Creuse Accroissement annuel de </a:t>
            </a:r>
            <a:r>
              <a:rPr lang="fr-FR" b="1" dirty="0"/>
              <a:t>1,4 Mm3</a:t>
            </a:r>
          </a:p>
          <a:p>
            <a:pPr marL="0" indent="0">
              <a:buNone/>
            </a:pPr>
            <a:r>
              <a:rPr lang="fr-FR" dirty="0"/>
              <a:t>• 2,5 Mm3 exploités (dont 0,5 </a:t>
            </a:r>
            <a:r>
              <a:rPr lang="fr-FR" dirty="0" err="1"/>
              <a:t>auto-consommés</a:t>
            </a:r>
            <a:r>
              <a:rPr lang="fr-FR" dirty="0"/>
              <a:t>) en Limousin</a:t>
            </a:r>
          </a:p>
          <a:p>
            <a:pPr marL="0" indent="0">
              <a:buNone/>
            </a:pPr>
            <a:r>
              <a:rPr lang="fr-FR" dirty="0"/>
              <a:t>en Creuse </a:t>
            </a:r>
            <a:r>
              <a:rPr lang="fr-FR" b="1" dirty="0"/>
              <a:t>0,8 Mm3 exploités </a:t>
            </a:r>
            <a:r>
              <a:rPr lang="fr-FR" dirty="0"/>
              <a:t>(dont 0,13 autoconsommés)</a:t>
            </a:r>
          </a:p>
          <a:p>
            <a:pPr marL="0" indent="0">
              <a:buNone/>
            </a:pPr>
            <a:r>
              <a:rPr lang="fr-FR" dirty="0"/>
              <a:t>• 0,5 Mm3 de sciages produits en Limousin</a:t>
            </a:r>
          </a:p>
          <a:p>
            <a:pPr marL="0" indent="0">
              <a:buNone/>
            </a:pPr>
            <a:r>
              <a:rPr lang="fr-FR" dirty="0"/>
              <a:t>en Creuse </a:t>
            </a:r>
            <a:r>
              <a:rPr lang="fr-FR" b="1" dirty="0"/>
              <a:t>0,15 Mm3 </a:t>
            </a:r>
            <a:r>
              <a:rPr lang="fr-FR" dirty="0"/>
              <a:t>de sciages produits</a:t>
            </a:r>
          </a:p>
          <a:p>
            <a:pPr marL="0" indent="0">
              <a:buNone/>
            </a:pPr>
            <a:endParaRPr lang="fr-FR" dirty="0"/>
          </a:p>
          <a:p>
            <a:pPr marL="0" indent="0">
              <a:buNone/>
            </a:pPr>
            <a:r>
              <a:rPr lang="fr-FR" dirty="0"/>
              <a:t>• 2 260 entreprises en Limousin avec 11 000 emplois</a:t>
            </a:r>
          </a:p>
        </p:txBody>
      </p:sp>
    </p:spTree>
    <p:extLst>
      <p:ext uri="{BB962C8B-B14F-4D97-AF65-F5344CB8AC3E}">
        <p14:creationId xmlns:p14="http://schemas.microsoft.com/office/powerpoint/2010/main" val="821878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5"/>
          <p:cNvSpPr>
            <a:spLocks noGrp="1"/>
          </p:cNvSpPr>
          <p:nvPr>
            <p:ph type="sldNum" sz="quarter" idx="12"/>
          </p:nvPr>
        </p:nvSpPr>
        <p:spPr/>
        <p:txBody>
          <a:bodyPr/>
          <a:lstStyle/>
          <a:p>
            <a:pPr>
              <a:defRPr/>
            </a:pPr>
            <a:fld id="{6AACF2D2-DB83-4AEF-8240-470FC517F0C6}" type="slidenum">
              <a:rPr lang="fr-FR"/>
              <a:pPr>
                <a:defRPr/>
              </a:pPr>
              <a:t>12</a:t>
            </a:fld>
            <a:endParaRPr lang="fr-FR"/>
          </a:p>
        </p:txBody>
      </p:sp>
      <p:sp>
        <p:nvSpPr>
          <p:cNvPr id="10244" name="Text Box 6"/>
          <p:cNvSpPr txBox="1">
            <a:spLocks noChangeArrowheads="1"/>
          </p:cNvSpPr>
          <p:nvPr/>
        </p:nvSpPr>
        <p:spPr bwMode="auto">
          <a:xfrm>
            <a:off x="182880" y="152400"/>
            <a:ext cx="8717280" cy="1446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fr-FR"/>
            </a:defPPr>
            <a:lvl1pPr marR="0" lvl="0" indent="0" algn="ctr" defTabSz="914400" eaLnBrk="0" fontAlgn="base" hangingPunct="0">
              <a:lnSpc>
                <a:spcPct val="100000"/>
              </a:lnSpc>
              <a:spcBef>
                <a:spcPct val="0"/>
              </a:spcBef>
              <a:spcAft>
                <a:spcPct val="0"/>
              </a:spcAft>
              <a:buClrTx/>
              <a:buSzTx/>
              <a:buFontTx/>
              <a:buNone/>
              <a:tabLst/>
              <a:defRPr sz="4400" b="1" kern="0">
                <a:solidFill>
                  <a:schemeClr val="tx2"/>
                </a:solidFill>
                <a:effectLst>
                  <a:outerShdw blurRad="38100" dist="38100" dir="2700000" algn="tl">
                    <a:srgbClr val="C0C0C0"/>
                  </a:outerShdw>
                </a:effectLst>
                <a:latin typeface="+mj-lt"/>
                <a:ea typeface="+mj-ea"/>
                <a:cs typeface="+mj-cs"/>
              </a:defRPr>
            </a:lvl1pPr>
          </a:lstStyle>
          <a:p>
            <a:r>
              <a:rPr lang="fr-FR" altLang="fr-FR" dirty="0"/>
              <a:t>L’état d’esprit des forestiers d’aujourd’hui</a:t>
            </a:r>
          </a:p>
        </p:txBody>
      </p:sp>
      <p:sp>
        <p:nvSpPr>
          <p:cNvPr id="10245" name="Rectangle 7"/>
          <p:cNvSpPr>
            <a:spLocks noGrp="1" noChangeArrowheads="1"/>
          </p:cNvSpPr>
          <p:nvPr>
            <p:ph type="title"/>
          </p:nvPr>
        </p:nvSpPr>
        <p:spPr>
          <a:xfrm>
            <a:off x="0" y="1760319"/>
            <a:ext cx="9022080" cy="895350"/>
          </a:xfrm>
        </p:spPr>
        <p:txBody>
          <a:bodyPr>
            <a:noAutofit/>
          </a:bodyPr>
          <a:lstStyle/>
          <a:p>
            <a:pPr algn="l" eaLnBrk="1" hangingPunct="1">
              <a:tabLst>
                <a:tab pos="266700" algn="l"/>
              </a:tabLst>
            </a:pPr>
            <a:r>
              <a:rPr lang="fr-FR" altLang="fr-FR" sz="2600" b="1" dirty="0"/>
              <a:t>La grande majorité des propriétaires s’intéresse à ses bois (83%)</a:t>
            </a:r>
          </a:p>
        </p:txBody>
      </p:sp>
      <p:sp>
        <p:nvSpPr>
          <p:cNvPr id="10249" name="Text Box 14"/>
          <p:cNvSpPr txBox="1">
            <a:spLocks noChangeArrowheads="1"/>
          </p:cNvSpPr>
          <p:nvPr/>
        </p:nvSpPr>
        <p:spPr bwMode="auto">
          <a:xfrm>
            <a:off x="1340167" y="1598950"/>
            <a:ext cx="653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fr-FR" altLang="fr-FR" sz="1400" b="1" i="1" dirty="0"/>
              <a:t>Enquête </a:t>
            </a:r>
            <a:r>
              <a:rPr lang="fr-FR" altLang="fr-FR" sz="1400" b="1" i="1" dirty="0" err="1"/>
              <a:t>Resofop</a:t>
            </a:r>
            <a:r>
              <a:rPr lang="fr-FR" altLang="fr-FR" sz="1400" b="1" i="1" dirty="0"/>
              <a:t> FPF-CNPF-CREDOC 2015</a:t>
            </a:r>
          </a:p>
        </p:txBody>
      </p:sp>
      <p:pic>
        <p:nvPicPr>
          <p:cNvPr id="15"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41489"/>
            <a:ext cx="9312275" cy="501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ZoneTexte 16"/>
          <p:cNvSpPr txBox="1"/>
          <p:nvPr/>
        </p:nvSpPr>
        <p:spPr>
          <a:xfrm>
            <a:off x="6744423" y="5211186"/>
            <a:ext cx="2351087" cy="338137"/>
          </a:xfrm>
          <a:prstGeom prst="rect">
            <a:avLst/>
          </a:prstGeom>
          <a:noFill/>
        </p:spPr>
        <p:txBody>
          <a:bodyPr>
            <a:spAutoFit/>
          </a:bodyPr>
          <a:lstStyle/>
          <a:p>
            <a:pPr eaLnBrk="1" hangingPunct="1">
              <a:defRPr/>
            </a:pPr>
            <a:r>
              <a:rPr lang="fr-FR" sz="1600" b="0" dirty="0">
                <a:latin typeface="+mn-lt"/>
                <a:cs typeface="Arial" charset="0"/>
              </a:rPr>
              <a:t>Pourcentage de la surface</a:t>
            </a:r>
          </a:p>
        </p:txBody>
      </p:sp>
      <p:sp>
        <p:nvSpPr>
          <p:cNvPr id="18" name="ZoneTexte 17"/>
          <p:cNvSpPr txBox="1"/>
          <p:nvPr/>
        </p:nvSpPr>
        <p:spPr>
          <a:xfrm>
            <a:off x="6792913" y="5657288"/>
            <a:ext cx="2351087" cy="585787"/>
          </a:xfrm>
          <a:prstGeom prst="rect">
            <a:avLst/>
          </a:prstGeom>
          <a:noFill/>
        </p:spPr>
        <p:txBody>
          <a:bodyPr>
            <a:spAutoFit/>
          </a:bodyPr>
          <a:lstStyle/>
          <a:p>
            <a:pPr eaLnBrk="1" hangingPunct="1">
              <a:defRPr/>
            </a:pPr>
            <a:r>
              <a:rPr lang="fr-FR" sz="1600" b="0" dirty="0">
                <a:latin typeface="+mn-lt"/>
                <a:cs typeface="Arial" charset="0"/>
              </a:rPr>
              <a:t>Pourcentage du nombre de propriétaires </a:t>
            </a:r>
          </a:p>
        </p:txBody>
      </p:sp>
      <p:sp>
        <p:nvSpPr>
          <p:cNvPr id="19" name="Rectangle 18"/>
          <p:cNvSpPr/>
          <p:nvPr/>
        </p:nvSpPr>
        <p:spPr>
          <a:xfrm>
            <a:off x="6415809" y="5304054"/>
            <a:ext cx="177800" cy="152400"/>
          </a:xfrm>
          <a:prstGeom prst="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dirty="0">
              <a:solidFill>
                <a:srgbClr val="007833"/>
              </a:solidFill>
            </a:endParaRPr>
          </a:p>
        </p:txBody>
      </p:sp>
      <p:sp>
        <p:nvSpPr>
          <p:cNvPr id="20" name="Rectangle 19"/>
          <p:cNvSpPr/>
          <p:nvPr/>
        </p:nvSpPr>
        <p:spPr>
          <a:xfrm>
            <a:off x="6415809" y="5797781"/>
            <a:ext cx="177800" cy="1524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Tree>
    <p:extLst>
      <p:ext uri="{BB962C8B-B14F-4D97-AF65-F5344CB8AC3E}">
        <p14:creationId xmlns:p14="http://schemas.microsoft.com/office/powerpoint/2010/main" val="5588045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1" name="Image 4" descr="http://observatoire.franceboisforet.com/wp-content/uploads/2014/06/logo_fbf-ssfd.png"/>
          <p:cNvPicPr>
            <a:picLocks noChangeAspect="1" noChangeArrowheads="1"/>
          </p:cNvPicPr>
          <p:nvPr/>
        </p:nvPicPr>
        <p:blipFill>
          <a:blip r:embed="rId4"/>
          <a:srcRect/>
          <a:stretch>
            <a:fillRect/>
          </a:stretch>
        </p:blipFill>
        <p:spPr bwMode="auto">
          <a:xfrm>
            <a:off x="3563938" y="6021388"/>
            <a:ext cx="1227137" cy="835025"/>
          </a:xfrm>
          <a:prstGeom prst="rect">
            <a:avLst/>
          </a:prstGeom>
          <a:noFill/>
          <a:ln w="9525">
            <a:noFill/>
            <a:miter lim="800000"/>
            <a:headEnd/>
            <a:tailEnd/>
          </a:ln>
        </p:spPr>
      </p:pic>
      <p:sp>
        <p:nvSpPr>
          <p:cNvPr id="24583" name="Text Box 7"/>
          <p:cNvSpPr txBox="1">
            <a:spLocks noChangeArrowheads="1"/>
          </p:cNvSpPr>
          <p:nvPr/>
        </p:nvSpPr>
        <p:spPr bwMode="auto">
          <a:xfrm>
            <a:off x="6227763" y="5176838"/>
            <a:ext cx="2447925" cy="641350"/>
          </a:xfrm>
          <a:prstGeom prst="rect">
            <a:avLst/>
          </a:prstGeom>
          <a:noFill/>
          <a:ln w="9525">
            <a:noFill/>
            <a:miter lim="800000"/>
            <a:headEnd/>
            <a:tailEnd/>
          </a:ln>
        </p:spPr>
        <p:txBody>
          <a:bodyPr>
            <a:spAutoFit/>
          </a:bodyPr>
          <a:lstStyle/>
          <a:p>
            <a:r>
              <a:rPr lang="fr-FR">
                <a:solidFill>
                  <a:prstClr val="black"/>
                </a:solidFill>
              </a:rPr>
              <a:t>Plus de trois réponses/ personne</a:t>
            </a:r>
          </a:p>
        </p:txBody>
      </p:sp>
      <p:graphicFrame>
        <p:nvGraphicFramePr>
          <p:cNvPr id="12" name="Objet 11"/>
          <p:cNvGraphicFramePr>
            <a:graphicFrameLocks noGrp="1"/>
          </p:cNvGraphicFramePr>
          <p:nvPr>
            <p:extLst>
              <p:ext uri="{D42A27DB-BD31-4B8C-83A1-F6EECF244321}">
                <p14:modId xmlns:p14="http://schemas.microsoft.com/office/powerpoint/2010/main" val="810667097"/>
              </p:ext>
            </p:extLst>
          </p:nvPr>
        </p:nvGraphicFramePr>
        <p:xfrm>
          <a:off x="344488" y="2282190"/>
          <a:ext cx="8555672" cy="4231005"/>
        </p:xfrm>
        <a:graphic>
          <a:graphicData uri="http://schemas.openxmlformats.org/presentationml/2006/ole">
            <mc:AlternateContent xmlns:mc="http://schemas.openxmlformats.org/markup-compatibility/2006">
              <mc:Choice xmlns:v="urn:schemas-microsoft-com:vml" Requires="v">
                <p:oleObj spid="_x0000_s8234" r:id="rId5" imgW="8327858" imgH="4627265" progId="Excel.Sheet.8">
                  <p:embed/>
                </p:oleObj>
              </mc:Choice>
              <mc:Fallback>
                <p:oleObj r:id="rId5" imgW="8327858" imgH="4627265" progId="Excel.Sheet.8">
                  <p:embed/>
                  <p:pic>
                    <p:nvPicPr>
                      <p:cNvPr id="0" name="Picture 24"/>
                      <p:cNvPicPr>
                        <a:picLocks noGrp="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488" y="2282190"/>
                        <a:ext cx="8555672" cy="423100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7"/>
          <p:cNvSpPr txBox="1">
            <a:spLocks noChangeArrowheads="1"/>
          </p:cNvSpPr>
          <p:nvPr/>
        </p:nvSpPr>
        <p:spPr>
          <a:xfrm>
            <a:off x="121920" y="1386840"/>
            <a:ext cx="8472170" cy="8953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tabLst>
                <a:tab pos="266700" algn="l"/>
              </a:tabLst>
            </a:pPr>
            <a:r>
              <a:rPr lang="fr-FR" altLang="fr-FR" sz="2800" b="1" dirty="0"/>
              <a:t>La grande majorité des propriétaires coupe du bois (64% des propriétaires, 77% de la surface) :</a:t>
            </a:r>
            <a:r>
              <a:rPr lang="fr-FR" altLang="fr-FR" sz="3200" b="1" dirty="0"/>
              <a:t> </a:t>
            </a:r>
          </a:p>
        </p:txBody>
      </p:sp>
      <p:sp>
        <p:nvSpPr>
          <p:cNvPr id="16" name="Text Box 6"/>
          <p:cNvSpPr txBox="1">
            <a:spLocks noChangeArrowheads="1"/>
          </p:cNvSpPr>
          <p:nvPr/>
        </p:nvSpPr>
        <p:spPr bwMode="auto">
          <a:xfrm>
            <a:off x="182880" y="152400"/>
            <a:ext cx="8717280" cy="123444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fr-FR"/>
            </a:defPPr>
            <a:lvl1pPr marR="0" lvl="0" indent="0" algn="ctr" defTabSz="914400" eaLnBrk="0" fontAlgn="base" hangingPunct="0">
              <a:lnSpc>
                <a:spcPct val="100000"/>
              </a:lnSpc>
              <a:spcBef>
                <a:spcPct val="0"/>
              </a:spcBef>
              <a:spcAft>
                <a:spcPct val="0"/>
              </a:spcAft>
              <a:buClrTx/>
              <a:buSzTx/>
              <a:buFontTx/>
              <a:buNone/>
              <a:tabLst/>
              <a:defRPr sz="4400" b="1" kern="0">
                <a:solidFill>
                  <a:schemeClr val="tx2"/>
                </a:solidFill>
                <a:effectLst>
                  <a:outerShdw blurRad="38100" dist="38100" dir="2700000" algn="tl">
                    <a:srgbClr val="C0C0C0"/>
                  </a:outerShdw>
                </a:effectLst>
                <a:latin typeface="+mj-lt"/>
                <a:ea typeface="+mj-ea"/>
                <a:cs typeface="+mj-cs"/>
              </a:defRPr>
            </a:lvl1pPr>
          </a:lstStyle>
          <a:p>
            <a:r>
              <a:rPr lang="fr-FR" altLang="fr-FR" dirty="0"/>
              <a:t>L’état d’esprit des forestiers d’aujourd’hui</a:t>
            </a:r>
          </a:p>
        </p:txBody>
      </p:sp>
    </p:spTree>
    <p:extLst>
      <p:ext uri="{BB962C8B-B14F-4D97-AF65-F5344CB8AC3E}">
        <p14:creationId xmlns:p14="http://schemas.microsoft.com/office/powerpoint/2010/main" val="1850048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5"/>
          <p:cNvSpPr>
            <a:spLocks noGrp="1"/>
          </p:cNvSpPr>
          <p:nvPr>
            <p:ph type="sldNum" sz="quarter" idx="12"/>
          </p:nvPr>
        </p:nvSpPr>
        <p:spPr/>
        <p:txBody>
          <a:bodyPr/>
          <a:lstStyle/>
          <a:p>
            <a:pPr>
              <a:defRPr/>
            </a:pPr>
            <a:fld id="{6AACF2D2-DB83-4AEF-8240-470FC517F0C6}" type="slidenum">
              <a:rPr lang="fr-FR"/>
              <a:pPr>
                <a:defRPr/>
              </a:pPr>
              <a:t>14</a:t>
            </a:fld>
            <a:endParaRPr lang="fr-FR"/>
          </a:p>
        </p:txBody>
      </p:sp>
      <p:sp>
        <p:nvSpPr>
          <p:cNvPr id="10244" name="Text Box 6"/>
          <p:cNvSpPr txBox="1">
            <a:spLocks noChangeArrowheads="1"/>
          </p:cNvSpPr>
          <p:nvPr/>
        </p:nvSpPr>
        <p:spPr bwMode="auto">
          <a:xfrm>
            <a:off x="182880" y="152400"/>
            <a:ext cx="8717280" cy="1446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fr-FR"/>
            </a:defPPr>
            <a:lvl1pPr marR="0" lvl="0" indent="0" algn="ctr" defTabSz="914400" eaLnBrk="0" fontAlgn="base" hangingPunct="0">
              <a:lnSpc>
                <a:spcPct val="100000"/>
              </a:lnSpc>
              <a:spcBef>
                <a:spcPct val="0"/>
              </a:spcBef>
              <a:spcAft>
                <a:spcPct val="0"/>
              </a:spcAft>
              <a:buClrTx/>
              <a:buSzTx/>
              <a:buFontTx/>
              <a:buNone/>
              <a:tabLst/>
              <a:defRPr sz="4400" b="1" kern="0">
                <a:solidFill>
                  <a:schemeClr val="tx2"/>
                </a:solidFill>
                <a:effectLst>
                  <a:outerShdw blurRad="38100" dist="38100" dir="2700000" algn="tl">
                    <a:srgbClr val="C0C0C0"/>
                  </a:outerShdw>
                </a:effectLst>
                <a:latin typeface="+mj-lt"/>
                <a:ea typeface="+mj-ea"/>
                <a:cs typeface="+mj-cs"/>
              </a:defRPr>
            </a:lvl1pPr>
          </a:lstStyle>
          <a:p>
            <a:r>
              <a:rPr lang="fr-FR" altLang="fr-FR" dirty="0"/>
              <a:t>L’état d’esprit des forestiers d’aujourd’hui</a:t>
            </a:r>
          </a:p>
        </p:txBody>
      </p:sp>
      <p:sp>
        <p:nvSpPr>
          <p:cNvPr id="10245" name="Rectangle 7"/>
          <p:cNvSpPr>
            <a:spLocks noGrp="1" noChangeArrowheads="1"/>
          </p:cNvSpPr>
          <p:nvPr>
            <p:ph type="title"/>
          </p:nvPr>
        </p:nvSpPr>
        <p:spPr>
          <a:xfrm>
            <a:off x="214630" y="1673225"/>
            <a:ext cx="8472170" cy="895350"/>
          </a:xfrm>
        </p:spPr>
        <p:txBody>
          <a:bodyPr>
            <a:noAutofit/>
          </a:bodyPr>
          <a:lstStyle/>
          <a:p>
            <a:pPr algn="l" eaLnBrk="1" hangingPunct="1">
              <a:tabLst>
                <a:tab pos="266700" algn="l"/>
              </a:tabLst>
            </a:pPr>
            <a:r>
              <a:rPr lang="fr-FR" altLang="fr-FR" sz="2800" dirty="0"/>
              <a:t>Si la grande majorité des propriétaires est convaincue de la nécessité de renouveler la forêt (81%) :</a:t>
            </a:r>
            <a:r>
              <a:rPr lang="fr-FR" altLang="fr-FR" sz="3200" dirty="0"/>
              <a:t> </a:t>
            </a:r>
          </a:p>
        </p:txBody>
      </p:sp>
      <p:sp>
        <p:nvSpPr>
          <p:cNvPr id="10246" name="Text Box 8"/>
          <p:cNvSpPr txBox="1">
            <a:spLocks noChangeArrowheads="1"/>
          </p:cNvSpPr>
          <p:nvPr/>
        </p:nvSpPr>
        <p:spPr bwMode="auto">
          <a:xfrm>
            <a:off x="1061085" y="2806153"/>
            <a:ext cx="7092315" cy="769441"/>
          </a:xfrm>
          <a:prstGeom prst="rect">
            <a:avLst/>
          </a:prstGeom>
          <a:solidFill>
            <a:srgbClr val="CAE1C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361950" algn="l"/>
              </a:tabLst>
              <a:defRPr>
                <a:solidFill>
                  <a:schemeClr val="tx1"/>
                </a:solidFill>
                <a:latin typeface="Arial" charset="0"/>
              </a:defRPr>
            </a:lvl1pPr>
            <a:lvl2pPr marL="742950" indent="-285750" eaLnBrk="0" hangingPunct="0">
              <a:tabLst>
                <a:tab pos="361950" algn="l"/>
              </a:tabLst>
              <a:defRPr>
                <a:solidFill>
                  <a:schemeClr val="tx1"/>
                </a:solidFill>
                <a:latin typeface="Arial" charset="0"/>
              </a:defRPr>
            </a:lvl2pPr>
            <a:lvl3pPr marL="1143000" indent="-228600" eaLnBrk="0" hangingPunct="0">
              <a:tabLst>
                <a:tab pos="361950" algn="l"/>
              </a:tabLst>
              <a:defRPr>
                <a:solidFill>
                  <a:schemeClr val="tx1"/>
                </a:solidFill>
                <a:latin typeface="Arial" charset="0"/>
              </a:defRPr>
            </a:lvl3pPr>
            <a:lvl4pPr marL="1600200" indent="-228600" eaLnBrk="0" hangingPunct="0">
              <a:tabLst>
                <a:tab pos="361950" algn="l"/>
              </a:tabLst>
              <a:defRPr>
                <a:solidFill>
                  <a:schemeClr val="tx1"/>
                </a:solidFill>
                <a:latin typeface="Arial" charset="0"/>
              </a:defRPr>
            </a:lvl4pPr>
            <a:lvl5pPr marL="2057400" indent="-228600" eaLnBrk="0" hangingPunct="0">
              <a:tabLst>
                <a:tab pos="361950" algn="l"/>
              </a:tabLst>
              <a:defRPr>
                <a:solidFill>
                  <a:schemeClr val="tx1"/>
                </a:solidFill>
                <a:latin typeface="Arial" charset="0"/>
              </a:defRPr>
            </a:lvl5pPr>
            <a:lvl6pPr marL="2514600" indent="-228600" eaLnBrk="0" fontAlgn="base" hangingPunct="0">
              <a:spcBef>
                <a:spcPct val="0"/>
              </a:spcBef>
              <a:spcAft>
                <a:spcPct val="0"/>
              </a:spcAft>
              <a:tabLst>
                <a:tab pos="361950" algn="l"/>
              </a:tabLst>
              <a:defRPr>
                <a:solidFill>
                  <a:schemeClr val="tx1"/>
                </a:solidFill>
                <a:latin typeface="Arial" charset="0"/>
              </a:defRPr>
            </a:lvl6pPr>
            <a:lvl7pPr marL="2971800" indent="-228600" eaLnBrk="0" fontAlgn="base" hangingPunct="0">
              <a:spcBef>
                <a:spcPct val="0"/>
              </a:spcBef>
              <a:spcAft>
                <a:spcPct val="0"/>
              </a:spcAft>
              <a:tabLst>
                <a:tab pos="361950" algn="l"/>
              </a:tabLst>
              <a:defRPr>
                <a:solidFill>
                  <a:schemeClr val="tx1"/>
                </a:solidFill>
                <a:latin typeface="Arial" charset="0"/>
              </a:defRPr>
            </a:lvl7pPr>
            <a:lvl8pPr marL="3429000" indent="-228600" eaLnBrk="0" fontAlgn="base" hangingPunct="0">
              <a:spcBef>
                <a:spcPct val="0"/>
              </a:spcBef>
              <a:spcAft>
                <a:spcPct val="0"/>
              </a:spcAft>
              <a:tabLst>
                <a:tab pos="361950" algn="l"/>
              </a:tabLst>
              <a:defRPr>
                <a:solidFill>
                  <a:schemeClr val="tx1"/>
                </a:solidFill>
                <a:latin typeface="Arial" charset="0"/>
              </a:defRPr>
            </a:lvl8pPr>
            <a:lvl9pPr marL="3886200" indent="-228600" eaLnBrk="0" fontAlgn="base" hangingPunct="0">
              <a:spcBef>
                <a:spcPct val="0"/>
              </a:spcBef>
              <a:spcAft>
                <a:spcPct val="0"/>
              </a:spcAft>
              <a:tabLst>
                <a:tab pos="361950" algn="l"/>
              </a:tabLst>
              <a:defRPr>
                <a:solidFill>
                  <a:schemeClr val="tx1"/>
                </a:solidFill>
                <a:latin typeface="Arial" charset="0"/>
              </a:defRPr>
            </a:lvl9pPr>
          </a:lstStyle>
          <a:p>
            <a:pPr eaLnBrk="1" hangingPunct="1">
              <a:spcBef>
                <a:spcPct val="50000"/>
              </a:spcBef>
            </a:pPr>
            <a:r>
              <a:rPr lang="fr-FR" altLang="fr-FR" sz="2400" dirty="0">
                <a:latin typeface="Bernard MT Condensed" pitchFamily="18" charset="0"/>
                <a:sym typeface="Wingdings 3" pitchFamily="18" charset="2"/>
              </a:rPr>
              <a:t></a:t>
            </a:r>
            <a:r>
              <a:rPr lang="fr-FR" altLang="fr-FR" sz="2000" dirty="0">
                <a:sym typeface="Wingdings 3" pitchFamily="18" charset="2"/>
              </a:rPr>
              <a:t>	</a:t>
            </a:r>
            <a:r>
              <a:rPr lang="fr-FR" altLang="fr-FR" sz="2000" dirty="0"/>
              <a:t>26% estiment que cela requiert des travaux trop coûteux ;</a:t>
            </a:r>
            <a:br>
              <a:rPr lang="fr-FR" altLang="fr-FR" sz="2000" dirty="0"/>
            </a:br>
            <a:r>
              <a:rPr lang="fr-FR" altLang="fr-FR" sz="2000" dirty="0">
                <a:sym typeface="Wingdings 3" pitchFamily="18" charset="2"/>
              </a:rPr>
              <a:t>	</a:t>
            </a:r>
            <a:r>
              <a:rPr lang="fr-FR" altLang="fr-FR" sz="2000" dirty="0"/>
              <a:t>et 14% des opérations trop compliquées ;</a:t>
            </a:r>
          </a:p>
        </p:txBody>
      </p:sp>
      <p:sp>
        <p:nvSpPr>
          <p:cNvPr id="10247" name="Text Box 10"/>
          <p:cNvSpPr txBox="1">
            <a:spLocks noChangeArrowheads="1"/>
          </p:cNvSpPr>
          <p:nvPr/>
        </p:nvSpPr>
        <p:spPr bwMode="auto">
          <a:xfrm>
            <a:off x="320040" y="3722161"/>
            <a:ext cx="783336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fr-FR" altLang="fr-FR" sz="2400" dirty="0">
                <a:solidFill>
                  <a:schemeClr val="tx2"/>
                </a:solidFill>
              </a:rPr>
              <a:t>Ceux qui estiment que c’est une opération importante à mener (61%), le justifient :</a:t>
            </a:r>
          </a:p>
        </p:txBody>
      </p:sp>
      <p:sp>
        <p:nvSpPr>
          <p:cNvPr id="10248" name="Text Box 12"/>
          <p:cNvSpPr txBox="1">
            <a:spLocks noChangeArrowheads="1"/>
          </p:cNvSpPr>
          <p:nvPr/>
        </p:nvSpPr>
        <p:spPr bwMode="auto">
          <a:xfrm>
            <a:off x="922020" y="4786026"/>
            <a:ext cx="6629400" cy="1384995"/>
          </a:xfrm>
          <a:prstGeom prst="rect">
            <a:avLst/>
          </a:prstGeom>
          <a:solidFill>
            <a:srgbClr val="CAE1C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361950" algn="l"/>
              </a:tabLst>
              <a:defRPr>
                <a:solidFill>
                  <a:schemeClr val="tx1"/>
                </a:solidFill>
                <a:latin typeface="Arial" charset="0"/>
              </a:defRPr>
            </a:lvl1pPr>
            <a:lvl2pPr marL="742950" indent="-285750" eaLnBrk="0" hangingPunct="0">
              <a:tabLst>
                <a:tab pos="361950" algn="l"/>
              </a:tabLst>
              <a:defRPr>
                <a:solidFill>
                  <a:schemeClr val="tx1"/>
                </a:solidFill>
                <a:latin typeface="Arial" charset="0"/>
              </a:defRPr>
            </a:lvl2pPr>
            <a:lvl3pPr marL="1143000" indent="-228600" eaLnBrk="0" hangingPunct="0">
              <a:tabLst>
                <a:tab pos="361950" algn="l"/>
              </a:tabLst>
              <a:defRPr>
                <a:solidFill>
                  <a:schemeClr val="tx1"/>
                </a:solidFill>
                <a:latin typeface="Arial" charset="0"/>
              </a:defRPr>
            </a:lvl3pPr>
            <a:lvl4pPr marL="1600200" indent="-228600" eaLnBrk="0" hangingPunct="0">
              <a:tabLst>
                <a:tab pos="361950" algn="l"/>
              </a:tabLst>
              <a:defRPr>
                <a:solidFill>
                  <a:schemeClr val="tx1"/>
                </a:solidFill>
                <a:latin typeface="Arial" charset="0"/>
              </a:defRPr>
            </a:lvl4pPr>
            <a:lvl5pPr marL="2057400" indent="-228600" eaLnBrk="0" hangingPunct="0">
              <a:tabLst>
                <a:tab pos="361950" algn="l"/>
              </a:tabLst>
              <a:defRPr>
                <a:solidFill>
                  <a:schemeClr val="tx1"/>
                </a:solidFill>
                <a:latin typeface="Arial" charset="0"/>
              </a:defRPr>
            </a:lvl5pPr>
            <a:lvl6pPr marL="2514600" indent="-228600" eaLnBrk="0" fontAlgn="base" hangingPunct="0">
              <a:spcBef>
                <a:spcPct val="0"/>
              </a:spcBef>
              <a:spcAft>
                <a:spcPct val="0"/>
              </a:spcAft>
              <a:tabLst>
                <a:tab pos="361950" algn="l"/>
              </a:tabLst>
              <a:defRPr>
                <a:solidFill>
                  <a:schemeClr val="tx1"/>
                </a:solidFill>
                <a:latin typeface="Arial" charset="0"/>
              </a:defRPr>
            </a:lvl6pPr>
            <a:lvl7pPr marL="2971800" indent="-228600" eaLnBrk="0" fontAlgn="base" hangingPunct="0">
              <a:spcBef>
                <a:spcPct val="0"/>
              </a:spcBef>
              <a:spcAft>
                <a:spcPct val="0"/>
              </a:spcAft>
              <a:tabLst>
                <a:tab pos="361950" algn="l"/>
              </a:tabLst>
              <a:defRPr>
                <a:solidFill>
                  <a:schemeClr val="tx1"/>
                </a:solidFill>
                <a:latin typeface="Arial" charset="0"/>
              </a:defRPr>
            </a:lvl7pPr>
            <a:lvl8pPr marL="3429000" indent="-228600" eaLnBrk="0" fontAlgn="base" hangingPunct="0">
              <a:spcBef>
                <a:spcPct val="0"/>
              </a:spcBef>
              <a:spcAft>
                <a:spcPct val="0"/>
              </a:spcAft>
              <a:tabLst>
                <a:tab pos="361950" algn="l"/>
              </a:tabLst>
              <a:defRPr>
                <a:solidFill>
                  <a:schemeClr val="tx1"/>
                </a:solidFill>
                <a:latin typeface="Arial" charset="0"/>
              </a:defRPr>
            </a:lvl8pPr>
            <a:lvl9pPr marL="3886200" indent="-228600" eaLnBrk="0" fontAlgn="base" hangingPunct="0">
              <a:spcBef>
                <a:spcPct val="0"/>
              </a:spcBef>
              <a:spcAft>
                <a:spcPct val="0"/>
              </a:spcAft>
              <a:tabLst>
                <a:tab pos="361950" algn="l"/>
              </a:tabLst>
              <a:defRPr>
                <a:solidFill>
                  <a:schemeClr val="tx1"/>
                </a:solidFill>
                <a:latin typeface="Arial" charset="0"/>
              </a:defRPr>
            </a:lvl9pPr>
          </a:lstStyle>
          <a:p>
            <a:pPr eaLnBrk="1" hangingPunct="1">
              <a:spcBef>
                <a:spcPct val="50000"/>
              </a:spcBef>
            </a:pPr>
            <a:r>
              <a:rPr lang="fr-FR" altLang="fr-FR" sz="2400" dirty="0">
                <a:latin typeface="Bernard MT Condensed" pitchFamily="18" charset="0"/>
                <a:sym typeface="Wingdings 3" pitchFamily="18" charset="2"/>
              </a:rPr>
              <a:t></a:t>
            </a:r>
            <a:r>
              <a:rPr lang="fr-FR" altLang="fr-FR" sz="2400" dirty="0">
                <a:latin typeface="Bernard MT Condensed" pitchFamily="18" charset="0"/>
              </a:rPr>
              <a:t> 	</a:t>
            </a:r>
            <a:r>
              <a:rPr lang="fr-FR" altLang="fr-FR" sz="2000" dirty="0"/>
              <a:t>d’abord comme une nécessité pour maintenir la forêt dans son état (80%) ;</a:t>
            </a:r>
            <a:br>
              <a:rPr lang="fr-FR" altLang="fr-FR" sz="2000" dirty="0"/>
            </a:br>
            <a:r>
              <a:rPr lang="fr-FR" altLang="fr-FR" sz="2000" dirty="0">
                <a:sym typeface="Wingdings 3" pitchFamily="18" charset="2"/>
              </a:rPr>
              <a:t></a:t>
            </a:r>
            <a:r>
              <a:rPr lang="fr-FR" altLang="fr-FR" sz="2000" dirty="0"/>
              <a:t> 	ensuite pour développer la valeur de leur patrimoine (54%).</a:t>
            </a:r>
          </a:p>
        </p:txBody>
      </p:sp>
    </p:spTree>
    <p:extLst>
      <p:ext uri="{BB962C8B-B14F-4D97-AF65-F5344CB8AC3E}">
        <p14:creationId xmlns:p14="http://schemas.microsoft.com/office/powerpoint/2010/main" val="26378913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5"/>
          <p:cNvSpPr>
            <a:spLocks noGrp="1"/>
          </p:cNvSpPr>
          <p:nvPr>
            <p:ph type="sldNum" sz="quarter" idx="12"/>
          </p:nvPr>
        </p:nvSpPr>
        <p:spPr/>
        <p:txBody>
          <a:bodyPr/>
          <a:lstStyle/>
          <a:p>
            <a:pPr>
              <a:defRPr/>
            </a:pPr>
            <a:fld id="{B6B0A75B-3DD4-4945-95AF-1ADCC3BC6CA7}" type="slidenum">
              <a:rPr lang="fr-FR"/>
              <a:pPr>
                <a:defRPr/>
              </a:pPr>
              <a:t>15</a:t>
            </a:fld>
            <a:endParaRPr lang="fr-FR"/>
          </a:p>
        </p:txBody>
      </p:sp>
      <p:sp>
        <p:nvSpPr>
          <p:cNvPr id="12291" name="Rectangle 7"/>
          <p:cNvSpPr>
            <a:spLocks noChangeArrowheads="1"/>
          </p:cNvSpPr>
          <p:nvPr/>
        </p:nvSpPr>
        <p:spPr bwMode="auto">
          <a:xfrm>
            <a:off x="182563" y="580935"/>
            <a:ext cx="8534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ltLang="fr-FR" sz="2400" dirty="0">
                <a:solidFill>
                  <a:schemeClr val="tx2"/>
                </a:solidFill>
                <a:latin typeface="Bernard MT Condensed" pitchFamily="18" charset="0"/>
              </a:rPr>
              <a:t>Concrètement, après une coupe, un tiers des propriétaires réinvestissent dans leurs bois (34 %),</a:t>
            </a:r>
            <a:r>
              <a:rPr lang="fr-FR" altLang="fr-FR" sz="2400" dirty="0">
                <a:solidFill>
                  <a:schemeClr val="tx2"/>
                </a:solidFill>
              </a:rPr>
              <a:t> </a:t>
            </a:r>
            <a:r>
              <a:rPr lang="fr-FR" altLang="fr-FR" sz="2400" dirty="0">
                <a:solidFill>
                  <a:schemeClr val="tx2"/>
                </a:solidFill>
                <a:latin typeface="Bernard MT Condensed" pitchFamily="18" charset="0"/>
              </a:rPr>
              <a:t>cette part atteignant 61 % dans les grandes propriétés  (+ 100 ha).</a:t>
            </a:r>
          </a:p>
        </p:txBody>
      </p:sp>
      <p:pic>
        <p:nvPicPr>
          <p:cNvPr id="1229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043" y="2417763"/>
            <a:ext cx="7621588"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 Box 9"/>
          <p:cNvSpPr txBox="1">
            <a:spLocks noChangeArrowheads="1"/>
          </p:cNvSpPr>
          <p:nvPr/>
        </p:nvSpPr>
        <p:spPr bwMode="auto">
          <a:xfrm>
            <a:off x="1219200" y="1828800"/>
            <a:ext cx="7467600"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altLang="fr-FR" sz="1300" b="1"/>
              <a:t>Réinvestissement dans la forêt après une coupe de bois selon la surface boisée</a:t>
            </a:r>
          </a:p>
          <a:p>
            <a:pPr algn="ctr" eaLnBrk="1" hangingPunct="1">
              <a:spcBef>
                <a:spcPct val="50000"/>
              </a:spcBef>
            </a:pPr>
            <a:r>
              <a:rPr lang="fr-FR" altLang="fr-FR" sz="1300" b="1"/>
              <a:t>-  en %  (100 % par classe de surface) -</a:t>
            </a:r>
          </a:p>
        </p:txBody>
      </p:sp>
    </p:spTree>
    <p:extLst>
      <p:ext uri="{BB962C8B-B14F-4D97-AF65-F5344CB8AC3E}">
        <p14:creationId xmlns:p14="http://schemas.microsoft.com/office/powerpoint/2010/main" val="42563416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Quelle image de l’amont producteur…</a:t>
            </a:r>
          </a:p>
        </p:txBody>
      </p:sp>
      <p:sp>
        <p:nvSpPr>
          <p:cNvPr id="3" name="Espace réservé du contenu 2"/>
          <p:cNvSpPr>
            <a:spLocks noGrp="1"/>
          </p:cNvSpPr>
          <p:nvPr>
            <p:ph idx="1"/>
          </p:nvPr>
        </p:nvSpPr>
        <p:spPr>
          <a:xfrm>
            <a:off x="457200" y="1600200"/>
            <a:ext cx="8061960" cy="4525963"/>
          </a:xfrm>
        </p:spPr>
        <p:txBody>
          <a:bodyPr>
            <a:normAutofit fontScale="92500"/>
          </a:bodyPr>
          <a:lstStyle/>
          <a:p>
            <a:r>
              <a:rPr lang="fr-FR" dirty="0"/>
              <a:t>Un </a:t>
            </a:r>
            <a:r>
              <a:rPr lang="fr-FR" b="1" dirty="0"/>
              <a:t>stock très important</a:t>
            </a:r>
          </a:p>
          <a:p>
            <a:r>
              <a:rPr lang="fr-FR" dirty="0"/>
              <a:t>Une grande majorité de propriétaires possédant les ¾ de la surface </a:t>
            </a:r>
            <a:r>
              <a:rPr lang="fr-FR" b="1" dirty="0"/>
              <a:t>coupent régulièrement</a:t>
            </a:r>
          </a:p>
          <a:p>
            <a:r>
              <a:rPr lang="fr-FR" dirty="0"/>
              <a:t>Mais </a:t>
            </a:r>
            <a:r>
              <a:rPr lang="fr-FR" b="1" dirty="0"/>
              <a:t>ne renouvellent plus assez </a:t>
            </a:r>
            <a:r>
              <a:rPr lang="fr-FR" dirty="0"/>
              <a:t>(seulement 1/3): </a:t>
            </a:r>
            <a:r>
              <a:rPr lang="fr-FR" b="1" u="sng" dirty="0">
                <a:solidFill>
                  <a:srgbClr val="FF0000"/>
                </a:solidFill>
              </a:rPr>
              <a:t>question d’équilibre économique!</a:t>
            </a:r>
          </a:p>
          <a:p>
            <a:r>
              <a:rPr lang="fr-FR" dirty="0"/>
              <a:t>Nous sommes au pic de production grâce aux investissements des années 1950-1960 mais un </a:t>
            </a:r>
            <a:r>
              <a:rPr lang="fr-FR" b="1" dirty="0"/>
              <a:t>trou de production </a:t>
            </a:r>
            <a:r>
              <a:rPr lang="fr-FR" dirty="0"/>
              <a:t>menace à horizon 2030</a:t>
            </a:r>
          </a:p>
        </p:txBody>
      </p:sp>
    </p:spTree>
    <p:extLst>
      <p:ext uri="{BB962C8B-B14F-4D97-AF65-F5344CB8AC3E}">
        <p14:creationId xmlns:p14="http://schemas.microsoft.com/office/powerpoint/2010/main" val="42007416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43608" y="2060848"/>
            <a:ext cx="7772400" cy="1143000"/>
          </a:xfrm>
        </p:spPr>
        <p:txBody>
          <a:bodyPr/>
          <a:lstStyle/>
          <a:p>
            <a:r>
              <a:rPr lang="fr-FR" b="1" dirty="0">
                <a:effectLst>
                  <a:outerShdw blurRad="38100" dist="38100" dir="2700000" algn="tl">
                    <a:srgbClr val="C0C0C0"/>
                  </a:outerShdw>
                </a:effectLst>
              </a:rPr>
              <a:t>Les besoins du marché</a:t>
            </a:r>
            <a:endParaRPr lang="fr-FR" dirty="0"/>
          </a:p>
        </p:txBody>
      </p:sp>
    </p:spTree>
    <p:extLst>
      <p:ext uri="{BB962C8B-B14F-4D97-AF65-F5344CB8AC3E}">
        <p14:creationId xmlns:p14="http://schemas.microsoft.com/office/powerpoint/2010/main" val="3089999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1572265" y="15473"/>
            <a:ext cx="6268063" cy="769441"/>
          </a:xfrm>
          <a:prstGeom prst="rect">
            <a:avLst/>
          </a:prstGeom>
          <a:noFill/>
        </p:spPr>
        <p:txBody>
          <a:bodyPr wrap="none" rtlCol="0">
            <a:spAutoFit/>
          </a:bodyPr>
          <a:lstStyle/>
          <a:p>
            <a:r>
              <a:rPr lang="fr-FR" sz="4400" b="1" kern="0" dirty="0">
                <a:solidFill>
                  <a:schemeClr val="tx2"/>
                </a:solidFill>
                <a:effectLst>
                  <a:outerShdw blurRad="38100" dist="38100" dir="2700000" algn="tl">
                    <a:srgbClr val="C0C0C0"/>
                  </a:outerShdw>
                </a:effectLst>
                <a:latin typeface="+mj-lt"/>
                <a:ea typeface="+mj-ea"/>
                <a:cs typeface="+mj-cs"/>
              </a:rPr>
              <a:t>Le bois, pour quoi faire ?</a:t>
            </a:r>
            <a:endParaRPr lang="en-US" sz="4400" b="1" kern="0" dirty="0">
              <a:solidFill>
                <a:schemeClr val="tx2"/>
              </a:solidFill>
              <a:effectLst>
                <a:outerShdw blurRad="38100" dist="38100" dir="2700000" algn="tl">
                  <a:srgbClr val="C0C0C0"/>
                </a:outerShdw>
              </a:effectLst>
              <a:latin typeface="+mj-lt"/>
              <a:ea typeface="+mj-ea"/>
              <a:cs typeface="+mj-cs"/>
            </a:endParaRPr>
          </a:p>
        </p:txBody>
      </p:sp>
      <p:sp>
        <p:nvSpPr>
          <p:cNvPr id="8" name="Rectangle 3"/>
          <p:cNvSpPr txBox="1">
            <a:spLocks noChangeArrowheads="1"/>
          </p:cNvSpPr>
          <p:nvPr/>
        </p:nvSpPr>
        <p:spPr bwMode="auto">
          <a:xfrm>
            <a:off x="2193973" y="1439602"/>
            <a:ext cx="6768752" cy="46052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a:spcAft>
                <a:spcPts val="2086"/>
              </a:spcAft>
            </a:pPr>
            <a:r>
              <a:rPr lang="fr-FR" kern="0" dirty="0"/>
              <a:t>Bois énergie </a:t>
            </a:r>
          </a:p>
          <a:p>
            <a:pPr>
              <a:spcAft>
                <a:spcPts val="2086"/>
              </a:spcAft>
            </a:pPr>
            <a:r>
              <a:rPr lang="fr-FR" kern="0" dirty="0"/>
              <a:t>Impression et écriture</a:t>
            </a:r>
          </a:p>
          <a:p>
            <a:pPr>
              <a:spcAft>
                <a:spcPts val="2086"/>
              </a:spcAft>
            </a:pPr>
            <a:r>
              <a:rPr lang="fr-FR" kern="0" dirty="0"/>
              <a:t>Construction et habitat</a:t>
            </a:r>
          </a:p>
          <a:p>
            <a:pPr>
              <a:spcAft>
                <a:spcPts val="2086"/>
              </a:spcAft>
            </a:pPr>
            <a:r>
              <a:rPr lang="fr-FR" kern="0" dirty="0"/>
              <a:t>Ameublement et agencement </a:t>
            </a:r>
          </a:p>
          <a:p>
            <a:pPr>
              <a:spcAft>
                <a:spcPts val="2086"/>
              </a:spcAft>
            </a:pPr>
            <a:r>
              <a:rPr lang="fr-FR" kern="0" dirty="0"/>
              <a:t>Emballage </a:t>
            </a:r>
          </a:p>
          <a:p>
            <a:pPr>
              <a:spcAft>
                <a:spcPts val="2086"/>
              </a:spcAft>
            </a:pPr>
            <a:r>
              <a:rPr lang="fr-FR" kern="0" dirty="0"/>
              <a:t>Autres …</a:t>
            </a:r>
            <a:endParaRPr lang="fr-FR" sz="2000" kern="0" dirty="0"/>
          </a:p>
        </p:txBody>
      </p:sp>
      <p:pic>
        <p:nvPicPr>
          <p:cNvPr id="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4592" y="3003446"/>
            <a:ext cx="738720" cy="73879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3130" y="4815715"/>
            <a:ext cx="707040" cy="71431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7530" y="3820775"/>
            <a:ext cx="714240" cy="69991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5152" y="2253212"/>
            <a:ext cx="668160" cy="68263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9093" y="1453928"/>
            <a:ext cx="662400" cy="66247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45339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Grp="1" noChangeAspect="1" noChangeArrowheads="1"/>
          </p:cNvPicPr>
          <p:nvPr>
            <p:ph idx="1"/>
          </p:nvPr>
        </p:nvPicPr>
        <p:blipFill>
          <a:blip r:embed="rId2" cstate="email"/>
          <a:srcRect/>
          <a:stretch>
            <a:fillRect/>
          </a:stretch>
        </p:blipFill>
        <p:spPr bwMode="auto">
          <a:xfrm>
            <a:off x="683568" y="764703"/>
            <a:ext cx="5904656" cy="3040525"/>
          </a:xfrm>
          <a:prstGeom prst="rect">
            <a:avLst/>
          </a:prstGeom>
          <a:noFill/>
          <a:ln w="9525">
            <a:noFill/>
            <a:miter lim="800000"/>
            <a:headEnd/>
            <a:tailEnd/>
          </a:ln>
        </p:spPr>
      </p:pic>
      <p:sp>
        <p:nvSpPr>
          <p:cNvPr id="5" name="Titre 1"/>
          <p:cNvSpPr txBox="1">
            <a:spLocks/>
          </p:cNvSpPr>
          <p:nvPr/>
        </p:nvSpPr>
        <p:spPr bwMode="auto">
          <a:xfrm>
            <a:off x="411480" y="0"/>
            <a:ext cx="8732520" cy="76470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4400" b="1" i="0" u="none" strike="noStrike" kern="0" cap="none" spc="0" normalizeH="0" baseline="0" noProof="0" dirty="0">
                <a:ln>
                  <a:noFill/>
                </a:ln>
                <a:solidFill>
                  <a:schemeClr val="tx2"/>
                </a:solidFill>
                <a:effectLst>
                  <a:outerShdw blurRad="38100" dist="38100" dir="2700000" algn="tl">
                    <a:srgbClr val="C0C0C0"/>
                  </a:outerShdw>
                </a:effectLst>
                <a:uLnTx/>
                <a:uFillTx/>
                <a:latin typeface="+mj-lt"/>
                <a:ea typeface="+mj-ea"/>
                <a:cs typeface="+mj-cs"/>
              </a:rPr>
              <a:t>Le contexte mondial: population</a:t>
            </a:r>
            <a:endParaRPr kumimoji="0" lang="fr-FR" sz="4400" b="0" i="0" u="none" strike="noStrike" kern="0" cap="none" spc="0" normalizeH="0" baseline="0" noProof="0" dirty="0">
              <a:ln>
                <a:noFill/>
              </a:ln>
              <a:solidFill>
                <a:schemeClr val="tx2"/>
              </a:solidFill>
              <a:effectLst/>
              <a:uLnTx/>
              <a:uFillTx/>
              <a:latin typeface="+mj-lt"/>
              <a:ea typeface="+mj-ea"/>
              <a:cs typeface="+mj-cs"/>
            </a:endParaRPr>
          </a:p>
        </p:txBody>
      </p:sp>
      <p:sp>
        <p:nvSpPr>
          <p:cNvPr id="9" name="ZoneTexte 8"/>
          <p:cNvSpPr txBox="1"/>
          <p:nvPr/>
        </p:nvSpPr>
        <p:spPr>
          <a:xfrm>
            <a:off x="6732240" y="836712"/>
            <a:ext cx="2088232" cy="1569660"/>
          </a:xfrm>
          <a:prstGeom prst="rect">
            <a:avLst/>
          </a:prstGeom>
          <a:noFill/>
        </p:spPr>
        <p:txBody>
          <a:bodyPr wrap="square" rtlCol="0">
            <a:spAutoFit/>
          </a:bodyPr>
          <a:lstStyle/>
          <a:p>
            <a:r>
              <a:rPr lang="fr-FR" dirty="0"/>
              <a:t>Carte géographique du monde de référence</a:t>
            </a:r>
          </a:p>
        </p:txBody>
      </p:sp>
      <p:sp>
        <p:nvSpPr>
          <p:cNvPr id="14" name="ZoneTexte 13"/>
          <p:cNvSpPr txBox="1"/>
          <p:nvPr/>
        </p:nvSpPr>
        <p:spPr>
          <a:xfrm>
            <a:off x="6741368" y="3875761"/>
            <a:ext cx="2088232" cy="1569660"/>
          </a:xfrm>
          <a:prstGeom prst="rect">
            <a:avLst/>
          </a:prstGeom>
          <a:noFill/>
        </p:spPr>
        <p:txBody>
          <a:bodyPr wrap="square" rtlCol="0">
            <a:spAutoFit/>
          </a:bodyPr>
          <a:lstStyle/>
          <a:p>
            <a:r>
              <a:rPr lang="fr-FR" dirty="0"/>
              <a:t>Carte du poids relatif de la population par pays</a:t>
            </a:r>
          </a:p>
        </p:txBody>
      </p:sp>
      <p:pic>
        <p:nvPicPr>
          <p:cNvPr id="16" name="Picture 2"/>
          <p:cNvPicPr>
            <a:picLocks noChangeAspect="1" noChangeArrowheads="1"/>
          </p:cNvPicPr>
          <p:nvPr/>
        </p:nvPicPr>
        <p:blipFill>
          <a:blip r:embed="rId3" cstate="email"/>
          <a:srcRect/>
          <a:stretch>
            <a:fillRect/>
          </a:stretch>
        </p:blipFill>
        <p:spPr bwMode="auto">
          <a:xfrm>
            <a:off x="692696" y="3803753"/>
            <a:ext cx="5976664" cy="3126255"/>
          </a:xfrm>
          <a:prstGeom prst="rect">
            <a:avLst/>
          </a:prstGeom>
          <a:noFill/>
          <a:ln w="9525">
            <a:noFill/>
            <a:miter lim="800000"/>
            <a:headEnd/>
            <a:tailEnd/>
          </a:ln>
        </p:spPr>
      </p:pic>
    </p:spTree>
    <p:extLst>
      <p:ext uri="{BB962C8B-B14F-4D97-AF65-F5344CB8AC3E}">
        <p14:creationId xmlns:p14="http://schemas.microsoft.com/office/powerpoint/2010/main" val="737100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09894" y="230505"/>
            <a:ext cx="5777548" cy="653415"/>
          </a:xfrm>
        </p:spPr>
        <p:txBody>
          <a:bodyPr>
            <a:noAutofit/>
          </a:bodyPr>
          <a:lstStyle/>
          <a:p>
            <a:pPr>
              <a:defRPr/>
            </a:pPr>
            <a:r>
              <a:rPr lang="fr-FR" altLang="fr-FR" sz="3200" b="1" dirty="0">
                <a:latin typeface="Helvetica" pitchFamily="34" charset="0"/>
              </a:rPr>
              <a:t>L’avenir est il, au bois ?</a:t>
            </a:r>
          </a:p>
        </p:txBody>
      </p:sp>
      <p:sp>
        <p:nvSpPr>
          <p:cNvPr id="33795" name="Rectangle 3"/>
          <p:cNvSpPr>
            <a:spLocks noGrp="1" noChangeArrowheads="1"/>
          </p:cNvSpPr>
          <p:nvPr>
            <p:ph type="body" idx="1"/>
          </p:nvPr>
        </p:nvSpPr>
        <p:spPr>
          <a:xfrm>
            <a:off x="274320" y="1073400"/>
            <a:ext cx="7909560" cy="4763982"/>
          </a:xfrm>
        </p:spPr>
        <p:txBody>
          <a:bodyPr>
            <a:noAutofit/>
          </a:bodyPr>
          <a:lstStyle/>
          <a:p>
            <a:pPr>
              <a:buFontTx/>
              <a:buNone/>
              <a:defRPr/>
            </a:pPr>
            <a:r>
              <a:rPr lang="fr-FR" altLang="fr-FR" sz="2000" dirty="0">
                <a:latin typeface="Helvetica" pitchFamily="34" charset="0"/>
              </a:rPr>
              <a:t>Certains  médias décrivent la filière forêt –bois</a:t>
            </a:r>
          </a:p>
          <a:p>
            <a:pPr>
              <a:buFontTx/>
              <a:buNone/>
              <a:defRPr/>
            </a:pPr>
            <a:r>
              <a:rPr lang="fr-FR" altLang="fr-FR" sz="2000" dirty="0">
                <a:latin typeface="Helvetica" pitchFamily="34" charset="0"/>
              </a:rPr>
              <a:t> comme : « La belle aux bois dormants »</a:t>
            </a:r>
          </a:p>
          <a:p>
            <a:pPr>
              <a:buFontTx/>
              <a:buNone/>
              <a:defRPr/>
            </a:pPr>
            <a:r>
              <a:rPr lang="fr-FR" altLang="fr-FR" sz="2000" dirty="0">
                <a:latin typeface="Helvetica" pitchFamily="34" charset="0"/>
              </a:rPr>
              <a:t>                   « le gâchis de la filière forêt bois »…</a:t>
            </a:r>
          </a:p>
          <a:p>
            <a:pPr>
              <a:buFontTx/>
              <a:buNone/>
              <a:defRPr/>
            </a:pPr>
            <a:endParaRPr lang="fr-FR" altLang="fr-FR" sz="800" dirty="0">
              <a:latin typeface="Helvetica" pitchFamily="34" charset="0"/>
            </a:endParaRPr>
          </a:p>
          <a:p>
            <a:pPr>
              <a:buFont typeface="Wingdings" panose="05000000000000000000" pitchFamily="2" charset="2"/>
              <a:buChar char="Ø"/>
              <a:defRPr/>
            </a:pPr>
            <a:r>
              <a:rPr lang="fr-FR" altLang="fr-FR" sz="2000" dirty="0">
                <a:latin typeface="Helvetica" pitchFamily="34" charset="0"/>
              </a:rPr>
              <a:t>Exportations massives de feuillus en Chine,</a:t>
            </a:r>
          </a:p>
          <a:p>
            <a:pPr>
              <a:buFont typeface="Wingdings" panose="05000000000000000000" pitchFamily="2" charset="2"/>
              <a:buChar char="Ø"/>
              <a:defRPr/>
            </a:pPr>
            <a:r>
              <a:rPr lang="fr-FR" altLang="fr-FR" sz="2000" b="1" dirty="0">
                <a:latin typeface="Helvetica" pitchFamily="34" charset="0"/>
              </a:rPr>
              <a:t>Sous-exploitation de la forêt </a:t>
            </a:r>
            <a:r>
              <a:rPr lang="fr-FR" altLang="fr-FR" sz="2000" dirty="0">
                <a:latin typeface="Helvetica" pitchFamily="34" charset="0"/>
              </a:rPr>
              <a:t>:</a:t>
            </a:r>
          </a:p>
          <a:p>
            <a:pPr marL="533400" lvl="1">
              <a:buFont typeface="Arial" panose="020B0604020202020204" pitchFamily="34" charset="0"/>
              <a:buChar char="•"/>
              <a:defRPr/>
            </a:pPr>
            <a:r>
              <a:rPr lang="fr-FR" altLang="fr-FR" sz="2000" dirty="0">
                <a:latin typeface="Helvetica" pitchFamily="34" charset="0"/>
              </a:rPr>
              <a:t>morcellement,</a:t>
            </a:r>
          </a:p>
          <a:p>
            <a:pPr marL="533400" lvl="1">
              <a:buFont typeface="Arial" panose="020B0604020202020204" pitchFamily="34" charset="0"/>
              <a:buChar char="•"/>
              <a:defRPr/>
            </a:pPr>
            <a:r>
              <a:rPr lang="fr-FR" altLang="fr-FR" sz="2000" dirty="0">
                <a:latin typeface="Helvetica" pitchFamily="34" charset="0"/>
              </a:rPr>
              <a:t>Trop de feuillus, et de qualité insuffisante,</a:t>
            </a:r>
          </a:p>
          <a:p>
            <a:pPr marL="533400" lvl="1">
              <a:buFont typeface="Arial" panose="020B0604020202020204" pitchFamily="34" charset="0"/>
              <a:buChar char="•"/>
              <a:defRPr/>
            </a:pPr>
            <a:r>
              <a:rPr lang="fr-FR" altLang="fr-FR" sz="2000" dirty="0">
                <a:latin typeface="Helvetica" pitchFamily="34" charset="0"/>
              </a:rPr>
              <a:t>Pas assez de résineux, et pas de la qualité demandée,</a:t>
            </a:r>
          </a:p>
          <a:p>
            <a:pPr marL="533400" lvl="1">
              <a:buFont typeface="Arial" panose="020B0604020202020204" pitchFamily="34" charset="0"/>
              <a:buChar char="•"/>
              <a:defRPr/>
            </a:pPr>
            <a:r>
              <a:rPr lang="fr-FR" altLang="fr-FR" sz="2000" dirty="0">
                <a:latin typeface="Helvetica" pitchFamily="34" charset="0"/>
              </a:rPr>
              <a:t>Inexistence du discours économique chez les forestiers</a:t>
            </a:r>
          </a:p>
          <a:p>
            <a:pPr>
              <a:buFont typeface="Wingdings" panose="05000000000000000000" pitchFamily="2" charset="2"/>
              <a:buChar char="Ø"/>
              <a:defRPr/>
            </a:pPr>
            <a:r>
              <a:rPr lang="fr-FR" altLang="fr-FR" sz="2000" b="1" dirty="0">
                <a:latin typeface="Helvetica" pitchFamily="34" charset="0"/>
              </a:rPr>
              <a:t>Insuffisance de renouvellement de la forêt</a:t>
            </a:r>
            <a:r>
              <a:rPr lang="fr-FR" altLang="fr-FR" sz="2000" dirty="0">
                <a:latin typeface="Helvetica" pitchFamily="34" charset="0"/>
              </a:rPr>
              <a:t> alors que la </a:t>
            </a:r>
            <a:r>
              <a:rPr lang="fr-FR" altLang="fr-FR" sz="2000" b="1" dirty="0">
                <a:latin typeface="Helvetica" pitchFamily="34" charset="0"/>
              </a:rPr>
              <a:t>consommation mondiale de bois est à son niveau record</a:t>
            </a:r>
            <a:r>
              <a:rPr lang="fr-FR" altLang="fr-FR" sz="2000" dirty="0">
                <a:latin typeface="Helvetica" pitchFamily="34" charset="0"/>
              </a:rPr>
              <a:t> et toutes les projections prévoient une forte accélération dans les 30 prochaines années</a:t>
            </a:r>
          </a:p>
          <a:p>
            <a:pPr marL="0" indent="0">
              <a:buNone/>
              <a:defRPr/>
            </a:pPr>
            <a:r>
              <a:rPr lang="fr-FR" altLang="fr-FR" sz="3600" b="1" dirty="0">
                <a:latin typeface="Helvetica" pitchFamily="34" charset="0"/>
              </a:rPr>
              <a:t>Oui, mais si les forestiers agissent!</a:t>
            </a:r>
          </a:p>
        </p:txBody>
      </p:sp>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7810" y="-5770960"/>
            <a:ext cx="1459366" cy="103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9750" y="53859"/>
            <a:ext cx="3771900" cy="3960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5936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bwMode="auto">
          <a:xfrm>
            <a:off x="365760" y="0"/>
            <a:ext cx="8778240" cy="76470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4400" b="1" i="0" u="none" strike="noStrike" kern="0" cap="none" spc="0" normalizeH="0" baseline="0" noProof="0" dirty="0">
                <a:ln>
                  <a:noFill/>
                </a:ln>
                <a:solidFill>
                  <a:schemeClr val="tx2"/>
                </a:solidFill>
                <a:effectLst>
                  <a:outerShdw blurRad="38100" dist="38100" dir="2700000" algn="tl">
                    <a:srgbClr val="C0C0C0"/>
                  </a:outerShdw>
                </a:effectLst>
                <a:uLnTx/>
                <a:uFillTx/>
                <a:latin typeface="+mj-lt"/>
                <a:ea typeface="+mj-ea"/>
                <a:cs typeface="+mj-cs"/>
              </a:rPr>
              <a:t>Le contexte mondial: consommation</a:t>
            </a:r>
            <a:endParaRPr kumimoji="0" lang="fr-FR" sz="4400" b="0" i="0" u="none" strike="noStrike" kern="0" cap="none" spc="0" normalizeH="0" baseline="0" noProof="0" dirty="0">
              <a:ln>
                <a:noFill/>
              </a:ln>
              <a:solidFill>
                <a:schemeClr val="tx2"/>
              </a:solidFill>
              <a:effectLst/>
              <a:uLnTx/>
              <a:uFillTx/>
              <a:latin typeface="+mj-lt"/>
              <a:ea typeface="+mj-ea"/>
              <a:cs typeface="+mj-cs"/>
            </a:endParaRPr>
          </a:p>
        </p:txBody>
      </p:sp>
      <p:sp>
        <p:nvSpPr>
          <p:cNvPr id="15" name="ZoneTexte 14"/>
          <p:cNvSpPr txBox="1"/>
          <p:nvPr/>
        </p:nvSpPr>
        <p:spPr>
          <a:xfrm>
            <a:off x="3905485" y="5174951"/>
            <a:ext cx="2627784" cy="646331"/>
          </a:xfrm>
          <a:prstGeom prst="rect">
            <a:avLst/>
          </a:prstGeom>
          <a:noFill/>
        </p:spPr>
        <p:txBody>
          <a:bodyPr wrap="square" rtlCol="0">
            <a:spAutoFit/>
          </a:bodyPr>
          <a:lstStyle/>
          <a:p>
            <a:r>
              <a:rPr lang="fr-FR" sz="1800" b="1" dirty="0">
                <a:solidFill>
                  <a:srgbClr val="FFC000"/>
                </a:solidFill>
              </a:rPr>
              <a:t>Atrophie de l’Afrique, Moyen Orient, Am .Sud</a:t>
            </a:r>
            <a:endParaRPr lang="fr-FR" b="1" dirty="0">
              <a:solidFill>
                <a:srgbClr val="FFC000"/>
              </a:solidFill>
            </a:endParaRPr>
          </a:p>
        </p:txBody>
      </p:sp>
      <p:pic>
        <p:nvPicPr>
          <p:cNvPr id="115714" name="Picture 2"/>
          <p:cNvPicPr>
            <a:picLocks noChangeAspect="1" noChangeArrowheads="1"/>
          </p:cNvPicPr>
          <p:nvPr/>
        </p:nvPicPr>
        <p:blipFill>
          <a:blip r:embed="rId2" cstate="email"/>
          <a:srcRect/>
          <a:stretch>
            <a:fillRect/>
          </a:stretch>
        </p:blipFill>
        <p:spPr bwMode="auto">
          <a:xfrm>
            <a:off x="61573" y="724676"/>
            <a:ext cx="9067147" cy="4465907"/>
          </a:xfrm>
          <a:prstGeom prst="rect">
            <a:avLst/>
          </a:prstGeom>
          <a:noFill/>
          <a:ln w="9525">
            <a:noFill/>
            <a:miter lim="800000"/>
            <a:headEnd/>
            <a:tailEnd/>
          </a:ln>
        </p:spPr>
      </p:pic>
      <p:sp>
        <p:nvSpPr>
          <p:cNvPr id="17" name="ZoneTexte 16"/>
          <p:cNvSpPr txBox="1"/>
          <p:nvPr/>
        </p:nvSpPr>
        <p:spPr>
          <a:xfrm>
            <a:off x="244453" y="2634462"/>
            <a:ext cx="1691027" cy="646331"/>
          </a:xfrm>
          <a:prstGeom prst="rect">
            <a:avLst/>
          </a:prstGeom>
          <a:noFill/>
        </p:spPr>
        <p:txBody>
          <a:bodyPr wrap="square" rtlCol="0">
            <a:spAutoFit/>
          </a:bodyPr>
          <a:lstStyle/>
          <a:p>
            <a:r>
              <a:rPr lang="fr-FR" sz="1800" b="1" dirty="0">
                <a:solidFill>
                  <a:srgbClr val="006600"/>
                </a:solidFill>
              </a:rPr>
              <a:t>Pays du Nord hypertrophiées</a:t>
            </a:r>
            <a:endParaRPr lang="fr-FR" b="1" dirty="0">
              <a:solidFill>
                <a:srgbClr val="006600"/>
              </a:solidFill>
            </a:endParaRPr>
          </a:p>
        </p:txBody>
      </p:sp>
      <p:sp>
        <p:nvSpPr>
          <p:cNvPr id="2" name="ZoneTexte 1"/>
          <p:cNvSpPr txBox="1"/>
          <p:nvPr/>
        </p:nvSpPr>
        <p:spPr>
          <a:xfrm>
            <a:off x="0" y="5498360"/>
            <a:ext cx="8001000" cy="1323439"/>
          </a:xfrm>
          <a:prstGeom prst="rect">
            <a:avLst/>
          </a:prstGeom>
          <a:noFill/>
        </p:spPr>
        <p:txBody>
          <a:bodyPr wrap="square" rtlCol="0">
            <a:spAutoFit/>
          </a:bodyPr>
          <a:lstStyle/>
          <a:p>
            <a:r>
              <a:rPr lang="fr-FR" sz="2000" b="1" dirty="0"/>
              <a:t>Demain ?</a:t>
            </a:r>
            <a:r>
              <a:rPr lang="en-US" sz="2000" b="1" dirty="0"/>
              <a:t> </a:t>
            </a:r>
          </a:p>
          <a:p>
            <a:r>
              <a:rPr lang="en-US" sz="2000" b="1" dirty="0"/>
              <a:t>Hausse de la consommation de bois dans les pays développés = économie bas carbone</a:t>
            </a:r>
            <a:endParaRPr lang="fr-FR" sz="2000" b="1" dirty="0"/>
          </a:p>
          <a:p>
            <a:r>
              <a:rPr lang="fr-FR" sz="2000" b="1" dirty="0"/>
              <a:t>La Chine, l’Inde, … l’Afrique… </a:t>
            </a:r>
            <a:r>
              <a:rPr lang="en-US" sz="2000" b="1" dirty="0"/>
              <a:t> </a:t>
            </a:r>
          </a:p>
        </p:txBody>
      </p:sp>
      <p:sp>
        <p:nvSpPr>
          <p:cNvPr id="11" name="ZoneTexte 10"/>
          <p:cNvSpPr txBox="1"/>
          <p:nvPr/>
        </p:nvSpPr>
        <p:spPr>
          <a:xfrm>
            <a:off x="6802772" y="4221088"/>
            <a:ext cx="2088232" cy="1938992"/>
          </a:xfrm>
          <a:prstGeom prst="rect">
            <a:avLst/>
          </a:prstGeom>
          <a:noFill/>
        </p:spPr>
        <p:txBody>
          <a:bodyPr wrap="square" rtlCol="0">
            <a:spAutoFit/>
          </a:bodyPr>
          <a:lstStyle/>
          <a:p>
            <a:r>
              <a:rPr lang="fr-FR" dirty="0"/>
              <a:t>Carte du poids relatif de la consommation de produits bois</a:t>
            </a:r>
          </a:p>
        </p:txBody>
      </p:sp>
    </p:spTree>
    <p:extLst>
      <p:ext uri="{BB962C8B-B14F-4D97-AF65-F5344CB8AC3E}">
        <p14:creationId xmlns:p14="http://schemas.microsoft.com/office/powerpoint/2010/main" val="13055523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bwMode="auto">
          <a:xfrm>
            <a:off x="698787" y="27654"/>
            <a:ext cx="7772400" cy="76470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4400" b="1" i="0" u="none" strike="noStrike" kern="0" cap="none" spc="0" normalizeH="0" baseline="0" noProof="0" dirty="0">
                <a:ln>
                  <a:noFill/>
                </a:ln>
                <a:solidFill>
                  <a:schemeClr val="tx2"/>
                </a:solidFill>
                <a:effectLst>
                  <a:outerShdw blurRad="38100" dist="38100" dir="2700000" algn="tl">
                    <a:srgbClr val="C0C0C0"/>
                  </a:outerShdw>
                </a:effectLst>
                <a:uLnTx/>
                <a:uFillTx/>
                <a:latin typeface="+mj-lt"/>
                <a:ea typeface="+mj-ea"/>
                <a:cs typeface="+mj-cs"/>
              </a:rPr>
              <a:t>Le contexte mondial: production</a:t>
            </a:r>
            <a:endParaRPr kumimoji="0" lang="fr-FR" sz="4400" b="0" i="0" u="none" strike="noStrike" kern="0" cap="none" spc="0" normalizeH="0" baseline="0" noProof="0" dirty="0">
              <a:ln>
                <a:noFill/>
              </a:ln>
              <a:solidFill>
                <a:schemeClr val="tx2"/>
              </a:solidFill>
              <a:effectLst/>
              <a:uLnTx/>
              <a:uFillTx/>
              <a:latin typeface="+mj-lt"/>
              <a:ea typeface="+mj-ea"/>
              <a:cs typeface="+mj-cs"/>
            </a:endParaRPr>
          </a:p>
        </p:txBody>
      </p:sp>
      <p:sp>
        <p:nvSpPr>
          <p:cNvPr id="7" name="Ellipse 6"/>
          <p:cNvSpPr/>
          <p:nvPr/>
        </p:nvSpPr>
        <p:spPr bwMode="auto">
          <a:xfrm>
            <a:off x="1859911" y="2592288"/>
            <a:ext cx="2880320" cy="1368152"/>
          </a:xfrm>
          <a:prstGeom prst="ellipse">
            <a:avLst/>
          </a:prstGeom>
          <a:noFill/>
          <a:ln w="25400" cap="flat" cmpd="sng" algn="ctr">
            <a:solidFill>
              <a:srgbClr val="00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New Roman" pitchFamily="18" charset="0"/>
            </a:endParaRPr>
          </a:p>
        </p:txBody>
      </p:sp>
      <p:sp>
        <p:nvSpPr>
          <p:cNvPr id="8" name="Ellipse 7"/>
          <p:cNvSpPr/>
          <p:nvPr/>
        </p:nvSpPr>
        <p:spPr bwMode="auto">
          <a:xfrm>
            <a:off x="3444087" y="2304256"/>
            <a:ext cx="1224136" cy="360040"/>
          </a:xfrm>
          <a:prstGeom prst="ellipse">
            <a:avLst/>
          </a:prstGeom>
          <a:noFill/>
          <a:ln w="254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New Roman" pitchFamily="18" charset="0"/>
            </a:endParaRPr>
          </a:p>
        </p:txBody>
      </p:sp>
      <p:pic>
        <p:nvPicPr>
          <p:cNvPr id="114691" name="Picture 3"/>
          <p:cNvPicPr>
            <a:picLocks noChangeAspect="1" noChangeArrowheads="1"/>
          </p:cNvPicPr>
          <p:nvPr/>
        </p:nvPicPr>
        <p:blipFill>
          <a:blip r:embed="rId2" cstate="email"/>
          <a:srcRect/>
          <a:stretch>
            <a:fillRect/>
          </a:stretch>
        </p:blipFill>
        <p:spPr bwMode="auto">
          <a:xfrm>
            <a:off x="68972" y="792358"/>
            <a:ext cx="9032030" cy="4547466"/>
          </a:xfrm>
          <a:prstGeom prst="rect">
            <a:avLst/>
          </a:prstGeom>
          <a:noFill/>
          <a:ln w="9525">
            <a:noFill/>
            <a:miter lim="800000"/>
            <a:headEnd/>
            <a:tailEnd/>
          </a:ln>
        </p:spPr>
      </p:pic>
      <p:sp>
        <p:nvSpPr>
          <p:cNvPr id="10" name="ZoneTexte 9"/>
          <p:cNvSpPr txBox="1"/>
          <p:nvPr/>
        </p:nvSpPr>
        <p:spPr>
          <a:xfrm>
            <a:off x="849043" y="6124654"/>
            <a:ext cx="5580112" cy="369332"/>
          </a:xfrm>
          <a:prstGeom prst="rect">
            <a:avLst/>
          </a:prstGeom>
          <a:noFill/>
        </p:spPr>
        <p:txBody>
          <a:bodyPr wrap="square" rtlCol="0">
            <a:spAutoFit/>
          </a:bodyPr>
          <a:lstStyle/>
          <a:p>
            <a:r>
              <a:rPr lang="fr-FR" sz="1800" dirty="0"/>
              <a:t>Source </a:t>
            </a:r>
            <a:r>
              <a:rPr lang="fr-FR" sz="1800" dirty="0" err="1"/>
              <a:t>Pepke</a:t>
            </a:r>
            <a:r>
              <a:rPr lang="fr-FR" sz="1800" dirty="0"/>
              <a:t>/UNECE, </a:t>
            </a:r>
            <a:r>
              <a:rPr lang="fr-FR" sz="1800" dirty="0" err="1"/>
              <a:t>Timber</a:t>
            </a:r>
            <a:r>
              <a:rPr lang="fr-FR" sz="1800" dirty="0"/>
              <a:t> </a:t>
            </a:r>
            <a:r>
              <a:rPr lang="fr-FR" sz="1800" dirty="0" err="1"/>
              <a:t>commitee</a:t>
            </a:r>
            <a:r>
              <a:rPr lang="fr-FR" sz="1800" dirty="0"/>
              <a:t> / </a:t>
            </a:r>
            <a:r>
              <a:rPr lang="fr-FR" sz="1800" dirty="0" err="1"/>
              <a:t>Worldmapper</a:t>
            </a:r>
            <a:endParaRPr lang="fr-FR" sz="1800" dirty="0"/>
          </a:p>
        </p:txBody>
      </p:sp>
      <p:sp>
        <p:nvSpPr>
          <p:cNvPr id="9" name="ZoneTexte 8"/>
          <p:cNvSpPr txBox="1"/>
          <p:nvPr/>
        </p:nvSpPr>
        <p:spPr>
          <a:xfrm>
            <a:off x="6222703" y="4351536"/>
            <a:ext cx="2088232" cy="1938992"/>
          </a:xfrm>
          <a:prstGeom prst="rect">
            <a:avLst/>
          </a:prstGeom>
          <a:noFill/>
        </p:spPr>
        <p:txBody>
          <a:bodyPr wrap="square" rtlCol="0">
            <a:spAutoFit/>
          </a:bodyPr>
          <a:lstStyle/>
          <a:p>
            <a:r>
              <a:rPr lang="fr-FR" dirty="0"/>
              <a:t>Carte du poids relatif de la production de produits bois par pays</a:t>
            </a:r>
          </a:p>
        </p:txBody>
      </p:sp>
      <p:sp>
        <p:nvSpPr>
          <p:cNvPr id="2" name="ZoneTexte 1"/>
          <p:cNvSpPr txBox="1"/>
          <p:nvPr/>
        </p:nvSpPr>
        <p:spPr>
          <a:xfrm>
            <a:off x="2400028" y="5339824"/>
            <a:ext cx="3312253" cy="461665"/>
          </a:xfrm>
          <a:prstGeom prst="rect">
            <a:avLst/>
          </a:prstGeom>
          <a:noFill/>
        </p:spPr>
        <p:txBody>
          <a:bodyPr wrap="none" rtlCol="0">
            <a:spAutoFit/>
          </a:bodyPr>
          <a:lstStyle/>
          <a:p>
            <a:r>
              <a:rPr lang="fr-FR" sz="2400" dirty="0"/>
              <a:t>C’est presque la même …</a:t>
            </a:r>
            <a:endParaRPr lang="en-US" sz="2400" dirty="0"/>
          </a:p>
        </p:txBody>
      </p:sp>
    </p:spTree>
    <p:extLst>
      <p:ext uri="{BB962C8B-B14F-4D97-AF65-F5344CB8AC3E}">
        <p14:creationId xmlns:p14="http://schemas.microsoft.com/office/powerpoint/2010/main" val="41803731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71600" y="0"/>
            <a:ext cx="7772400" cy="764704"/>
          </a:xfrm>
        </p:spPr>
        <p:txBody>
          <a:bodyPr/>
          <a:lstStyle/>
          <a:p>
            <a:r>
              <a:rPr lang="fr-FR" b="1" dirty="0">
                <a:effectLst>
                  <a:outerShdw blurRad="38100" dist="38100" dir="2700000" algn="tl">
                    <a:srgbClr val="C0C0C0"/>
                  </a:outerShdw>
                </a:effectLst>
              </a:rPr>
              <a:t>Le contexte mondial</a:t>
            </a:r>
            <a:endParaRPr lang="fr-FR" dirty="0"/>
          </a:p>
        </p:txBody>
      </p:sp>
      <p:sp>
        <p:nvSpPr>
          <p:cNvPr id="5" name="Ellipse 4"/>
          <p:cNvSpPr/>
          <p:nvPr/>
        </p:nvSpPr>
        <p:spPr bwMode="auto">
          <a:xfrm>
            <a:off x="5292080" y="5085184"/>
            <a:ext cx="864096" cy="36004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New Roman" pitchFamily="18" charset="0"/>
            </a:endParaRPr>
          </a:p>
        </p:txBody>
      </p:sp>
      <p:sp>
        <p:nvSpPr>
          <p:cNvPr id="6" name="ZoneTexte 5"/>
          <p:cNvSpPr txBox="1"/>
          <p:nvPr/>
        </p:nvSpPr>
        <p:spPr>
          <a:xfrm>
            <a:off x="6372200" y="5517232"/>
            <a:ext cx="792088" cy="461665"/>
          </a:xfrm>
          <a:prstGeom prst="rect">
            <a:avLst/>
          </a:prstGeom>
          <a:noFill/>
        </p:spPr>
        <p:txBody>
          <a:bodyPr wrap="square" rtlCol="0">
            <a:spAutoFit/>
          </a:bodyPr>
          <a:lstStyle/>
          <a:p>
            <a:r>
              <a:rPr lang="fr-FR" dirty="0"/>
              <a:t>53%</a:t>
            </a:r>
          </a:p>
        </p:txBody>
      </p:sp>
      <p:sp>
        <p:nvSpPr>
          <p:cNvPr id="7" name="ZoneTexte 6"/>
          <p:cNvSpPr txBox="1"/>
          <p:nvPr/>
        </p:nvSpPr>
        <p:spPr>
          <a:xfrm>
            <a:off x="7452320" y="5517232"/>
            <a:ext cx="792088" cy="461665"/>
          </a:xfrm>
          <a:prstGeom prst="rect">
            <a:avLst/>
          </a:prstGeom>
          <a:noFill/>
        </p:spPr>
        <p:txBody>
          <a:bodyPr wrap="square" rtlCol="0">
            <a:spAutoFit/>
          </a:bodyPr>
          <a:lstStyle/>
          <a:p>
            <a:r>
              <a:rPr lang="fr-FR" dirty="0"/>
              <a:t>47%</a:t>
            </a:r>
          </a:p>
        </p:txBody>
      </p:sp>
      <p:pic>
        <p:nvPicPr>
          <p:cNvPr id="111618" name="Picture 2"/>
          <p:cNvPicPr>
            <a:picLocks noChangeAspect="1" noChangeArrowheads="1"/>
          </p:cNvPicPr>
          <p:nvPr/>
        </p:nvPicPr>
        <p:blipFill>
          <a:blip r:embed="rId2" cstate="email"/>
          <a:srcRect/>
          <a:stretch>
            <a:fillRect/>
          </a:stretch>
        </p:blipFill>
        <p:spPr bwMode="auto">
          <a:xfrm>
            <a:off x="337004" y="764704"/>
            <a:ext cx="8806996" cy="5805374"/>
          </a:xfrm>
          <a:prstGeom prst="rect">
            <a:avLst/>
          </a:prstGeom>
          <a:noFill/>
          <a:ln w="9525">
            <a:noFill/>
            <a:miter lim="800000"/>
            <a:headEnd/>
            <a:tailEnd/>
          </a:ln>
        </p:spPr>
      </p:pic>
      <p:sp>
        <p:nvSpPr>
          <p:cNvPr id="9" name="Rectangle 8"/>
          <p:cNvSpPr/>
          <p:nvPr/>
        </p:nvSpPr>
        <p:spPr bwMode="auto">
          <a:xfrm>
            <a:off x="1619672" y="764704"/>
            <a:ext cx="288032"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New Roman" pitchFamily="18" charset="0"/>
            </a:endParaRPr>
          </a:p>
        </p:txBody>
      </p:sp>
      <p:sp>
        <p:nvSpPr>
          <p:cNvPr id="11" name="Rectangle 10"/>
          <p:cNvSpPr/>
          <p:nvPr/>
        </p:nvSpPr>
        <p:spPr bwMode="auto">
          <a:xfrm>
            <a:off x="1619672" y="5229200"/>
            <a:ext cx="288032"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New Roman" pitchFamily="18" charset="0"/>
            </a:endParaRPr>
          </a:p>
        </p:txBody>
      </p:sp>
      <p:sp>
        <p:nvSpPr>
          <p:cNvPr id="10" name="ZoneTexte 9"/>
          <p:cNvSpPr txBox="1"/>
          <p:nvPr/>
        </p:nvSpPr>
        <p:spPr>
          <a:xfrm>
            <a:off x="337004" y="764704"/>
            <a:ext cx="6035196" cy="523220"/>
          </a:xfrm>
          <a:prstGeom prst="rect">
            <a:avLst/>
          </a:prstGeom>
          <a:solidFill>
            <a:schemeClr val="accent3">
              <a:lumMod val="95000"/>
            </a:schemeClr>
          </a:solidFill>
        </p:spPr>
        <p:txBody>
          <a:bodyPr wrap="square" rtlCol="0">
            <a:spAutoFit/>
          </a:bodyPr>
          <a:lstStyle/>
          <a:p>
            <a:r>
              <a:rPr lang="fr-FR" sz="2800" dirty="0"/>
              <a:t> Demande record pour le bois matériau!</a:t>
            </a:r>
          </a:p>
        </p:txBody>
      </p:sp>
    </p:spTree>
    <p:extLst>
      <p:ext uri="{BB962C8B-B14F-4D97-AF65-F5344CB8AC3E}">
        <p14:creationId xmlns:p14="http://schemas.microsoft.com/office/powerpoint/2010/main" val="23805883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71600" y="0"/>
            <a:ext cx="7772400" cy="620688"/>
          </a:xfrm>
        </p:spPr>
        <p:txBody>
          <a:bodyPr>
            <a:normAutofit fontScale="90000"/>
          </a:bodyPr>
          <a:lstStyle/>
          <a:p>
            <a:r>
              <a:rPr lang="fr-FR" b="1" dirty="0">
                <a:effectLst>
                  <a:outerShdw blurRad="38100" dist="38100" dir="2700000" algn="tl">
                    <a:srgbClr val="C0C0C0"/>
                  </a:outerShdw>
                </a:effectLst>
              </a:rPr>
              <a:t>Le contexte mondial</a:t>
            </a:r>
            <a:endParaRPr lang="fr-FR" dirty="0"/>
          </a:p>
        </p:txBody>
      </p:sp>
      <p:pic>
        <p:nvPicPr>
          <p:cNvPr id="110594" name="Picture 2"/>
          <p:cNvPicPr>
            <a:picLocks noChangeAspect="1" noChangeArrowheads="1"/>
          </p:cNvPicPr>
          <p:nvPr/>
        </p:nvPicPr>
        <p:blipFill>
          <a:blip r:embed="rId2" cstate="email"/>
          <a:srcRect/>
          <a:stretch>
            <a:fillRect/>
          </a:stretch>
        </p:blipFill>
        <p:spPr bwMode="auto">
          <a:xfrm>
            <a:off x="214170" y="720361"/>
            <a:ext cx="7824930" cy="6055298"/>
          </a:xfrm>
          <a:prstGeom prst="rect">
            <a:avLst/>
          </a:prstGeom>
          <a:noFill/>
          <a:ln w="9525">
            <a:noFill/>
            <a:miter lim="800000"/>
            <a:headEnd/>
            <a:tailEnd/>
          </a:ln>
        </p:spPr>
      </p:pic>
      <p:sp>
        <p:nvSpPr>
          <p:cNvPr id="10" name="Rectangle 9"/>
          <p:cNvSpPr/>
          <p:nvPr/>
        </p:nvSpPr>
        <p:spPr bwMode="auto">
          <a:xfrm>
            <a:off x="1547664" y="1412776"/>
            <a:ext cx="216024" cy="6480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8785099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71600" y="0"/>
            <a:ext cx="7772400" cy="1143000"/>
          </a:xfrm>
        </p:spPr>
        <p:txBody>
          <a:bodyPr/>
          <a:lstStyle/>
          <a:p>
            <a:r>
              <a:rPr lang="fr-FR" b="1" dirty="0">
                <a:effectLst>
                  <a:outerShdw blurRad="38100" dist="38100" dir="2700000" algn="tl">
                    <a:srgbClr val="C0C0C0"/>
                  </a:outerShdw>
                </a:effectLst>
              </a:rPr>
              <a:t>Le contexte mondial</a:t>
            </a:r>
            <a:endParaRPr lang="fr-FR" dirty="0"/>
          </a:p>
        </p:txBody>
      </p:sp>
      <p:pic>
        <p:nvPicPr>
          <p:cNvPr id="112642" name="Picture 2"/>
          <p:cNvPicPr>
            <a:picLocks noGrp="1" noChangeAspect="1" noChangeArrowheads="1"/>
          </p:cNvPicPr>
          <p:nvPr>
            <p:ph idx="1"/>
          </p:nvPr>
        </p:nvPicPr>
        <p:blipFill>
          <a:blip r:embed="rId2" cstate="email"/>
          <a:srcRect/>
          <a:stretch>
            <a:fillRect/>
          </a:stretch>
        </p:blipFill>
        <p:spPr bwMode="auto">
          <a:xfrm>
            <a:off x="121920" y="844987"/>
            <a:ext cx="7344816" cy="5875853"/>
          </a:xfrm>
          <a:prstGeom prst="rect">
            <a:avLst/>
          </a:prstGeom>
          <a:noFill/>
          <a:ln w="9525">
            <a:noFill/>
            <a:miter lim="800000"/>
            <a:headEnd/>
            <a:tailEnd/>
          </a:ln>
        </p:spPr>
      </p:pic>
    </p:spTree>
    <p:extLst>
      <p:ext uri="{BB962C8B-B14F-4D97-AF65-F5344CB8AC3E}">
        <p14:creationId xmlns:p14="http://schemas.microsoft.com/office/powerpoint/2010/main" val="32256625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683568" y="-35316"/>
            <a:ext cx="9147175" cy="1143001"/>
          </a:xfrm>
        </p:spPr>
        <p:txBody>
          <a:bodyPr>
            <a:noAutofit/>
          </a:bodyPr>
          <a:lstStyle/>
          <a:p>
            <a:pPr algn="l"/>
            <a:r>
              <a:rPr lang="fr-FR" altLang="en-US" sz="4000" b="1" dirty="0">
                <a:effectLst>
                  <a:outerShdw blurRad="38100" dist="38100" dir="2700000" algn="tl">
                    <a:srgbClr val="C0C0C0"/>
                  </a:outerShdw>
                </a:effectLst>
              </a:rPr>
              <a:t>Entre l’arbre et le consommateur :</a:t>
            </a:r>
            <a:br>
              <a:rPr lang="fr-FR" altLang="en-US" sz="4000" b="1" dirty="0">
                <a:effectLst>
                  <a:outerShdw blurRad="38100" dist="38100" dir="2700000" algn="tl">
                    <a:srgbClr val="C0C0C0"/>
                  </a:outerShdw>
                </a:effectLst>
              </a:rPr>
            </a:br>
            <a:r>
              <a:rPr lang="fr-FR" altLang="en-US" sz="4000" b="1" dirty="0">
                <a:effectLst>
                  <a:outerShdw blurRad="38100" dist="38100" dir="2700000" algn="tl">
                    <a:srgbClr val="C0C0C0"/>
                  </a:outerShdw>
                </a:effectLst>
              </a:rPr>
              <a:t>diversité des procédés et des produits</a:t>
            </a:r>
          </a:p>
        </p:txBody>
      </p:sp>
      <p:pic>
        <p:nvPicPr>
          <p:cNvPr id="19459"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432" y="1249759"/>
            <a:ext cx="7904162" cy="563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54164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2" y="1228180"/>
            <a:ext cx="9139558" cy="563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flipH="1">
            <a:off x="6736927" y="6558800"/>
            <a:ext cx="2369768" cy="299200"/>
          </a:xfrm>
          <a:prstGeom prst="rect">
            <a:avLst/>
          </a:prstGeom>
          <a:noFill/>
        </p:spPr>
        <p:txBody>
          <a:bodyPr wrap="square" lIns="82945" tIns="41473" rIns="82945" bIns="41473" rtlCol="0">
            <a:spAutoFit/>
          </a:bodyPr>
          <a:lstStyle/>
          <a:p>
            <a:r>
              <a:rPr lang="fr-FR" sz="1400" i="1" dirty="0"/>
              <a:t>JM </a:t>
            </a:r>
            <a:r>
              <a:rPr lang="fr-FR" sz="1400" i="1" dirty="0" err="1"/>
              <a:t>Leban</a:t>
            </a:r>
            <a:r>
              <a:rPr lang="fr-FR" sz="1400" i="1" dirty="0"/>
              <a:t>, CIAG 2011, Nancy</a:t>
            </a:r>
          </a:p>
        </p:txBody>
      </p:sp>
      <p:sp>
        <p:nvSpPr>
          <p:cNvPr id="6" name="Titre 2"/>
          <p:cNvSpPr txBox="1">
            <a:spLocks/>
          </p:cNvSpPr>
          <p:nvPr/>
        </p:nvSpPr>
        <p:spPr bwMode="auto">
          <a:xfrm>
            <a:off x="0" y="0"/>
            <a:ext cx="9144000" cy="1228180"/>
          </a:xfrm>
          <a:prstGeom prst="rect">
            <a:avLst/>
          </a:prstGeom>
          <a:solidFill>
            <a:schemeClr val="bg1"/>
          </a:solidFill>
          <a:ln>
            <a:noFill/>
          </a:ln>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altLang="fr-FR" sz="3600" b="1" dirty="0">
                <a:solidFill>
                  <a:schemeClr val="tx2"/>
                </a:solidFill>
                <a:effectLst>
                  <a:outerShdw blurRad="38100" dist="38100" dir="2700000" algn="tl">
                    <a:srgbClr val="C0C0C0"/>
                  </a:outerShdw>
                </a:effectLst>
              </a:rPr>
              <a:t>Les matériaux modernes:</a:t>
            </a:r>
          </a:p>
          <a:p>
            <a:r>
              <a:rPr lang="fr-FR" altLang="fr-FR" sz="3600" b="1" dirty="0">
                <a:solidFill>
                  <a:schemeClr val="tx2"/>
                </a:solidFill>
                <a:effectLst>
                  <a:outerShdw blurRad="38100" dist="38100" dir="2700000" algn="tl">
                    <a:srgbClr val="C0C0C0"/>
                  </a:outerShdw>
                </a:effectLst>
              </a:rPr>
              <a:t>Une demande de masse où tout change vite</a:t>
            </a:r>
          </a:p>
        </p:txBody>
      </p:sp>
      <p:pic>
        <p:nvPicPr>
          <p:cNvPr id="7" name="Picture 109" descr="leftpic_wpc"/>
          <p:cNvPicPr>
            <a:picLocks noChangeAspect="1" noChangeArrowheads="1"/>
          </p:cNvPicPr>
          <p:nvPr/>
        </p:nvPicPr>
        <p:blipFill>
          <a:blip r:embed="rId3" cstate="print">
            <a:extLst>
              <a:ext uri="{28A0092B-C50C-407E-A947-70E740481C1C}">
                <a14:useLocalDpi xmlns:a14="http://schemas.microsoft.com/office/drawing/2010/main" val="0"/>
              </a:ext>
            </a:extLst>
          </a:blip>
          <a:srcRect t="33099"/>
          <a:stretch>
            <a:fillRect/>
          </a:stretch>
        </p:blipFill>
        <p:spPr bwMode="auto">
          <a:xfrm>
            <a:off x="112548" y="1645400"/>
            <a:ext cx="951497"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03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4965" y="1593310"/>
            <a:ext cx="776695" cy="1060202"/>
          </a:xfrm>
          <a:prstGeom prst="rect">
            <a:avLst/>
          </a:prstGeom>
          <a:noFill/>
          <a:extLst>
            <a:ext uri="{909E8E84-426E-40DD-AFC4-6F175D3DCCD1}">
              <a14:hiddenFill xmlns:a14="http://schemas.microsoft.com/office/drawing/2010/main">
                <a:solidFill>
                  <a:srgbClr val="FFFFFF"/>
                </a:solidFill>
              </a14:hiddenFill>
            </a:ext>
          </a:extLst>
        </p:spPr>
      </p:pic>
      <p:pic>
        <p:nvPicPr>
          <p:cNvPr id="4198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8238" y="1546478"/>
            <a:ext cx="805810" cy="972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descr="plywoo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5496" y="1556016"/>
            <a:ext cx="1082863" cy="101258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8" descr="Matériauthèque de la filiere bois panneaux de particules, copeaux bois, sciures bois pour application bois construction et assemblage bois et derive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48064" y="1556016"/>
            <a:ext cx="936104" cy="9752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5" descr="fibrestendre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48264" y="2253428"/>
            <a:ext cx="894041" cy="89413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6" descr="mdf">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50156" y="2853467"/>
            <a:ext cx="808403" cy="8084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3" descr="PFcimen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818619" y="2354510"/>
            <a:ext cx="661434" cy="4359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osb"/>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98421" y="1922418"/>
            <a:ext cx="720080" cy="8641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p:nvPicPr>
        <p:blipFill rotWithShape="1">
          <a:blip r:embed="rId13">
            <a:extLst>
              <a:ext uri="{28A0092B-C50C-407E-A947-70E740481C1C}">
                <a14:useLocalDpi xmlns:a14="http://schemas.microsoft.com/office/drawing/2010/main" val="0"/>
              </a:ext>
            </a:extLst>
          </a:blip>
          <a:srcRect r="50000"/>
          <a:stretch/>
        </p:blipFill>
        <p:spPr bwMode="auto">
          <a:xfrm>
            <a:off x="3058461" y="1508417"/>
            <a:ext cx="967244" cy="745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89202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p:cNvSpPr txBox="1">
            <a:spLocks/>
          </p:cNvSpPr>
          <p:nvPr/>
        </p:nvSpPr>
        <p:spPr bwMode="auto">
          <a:xfrm>
            <a:off x="0" y="0"/>
            <a:ext cx="9144000" cy="692696"/>
          </a:xfrm>
          <a:prstGeom prst="rect">
            <a:avLst/>
          </a:prstGeom>
          <a:solidFill>
            <a:schemeClr val="bg1"/>
          </a:solidFill>
          <a:ln>
            <a:noFill/>
          </a:ln>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altLang="fr-FR" sz="3600" b="1" dirty="0">
                <a:solidFill>
                  <a:schemeClr val="tx2"/>
                </a:solidFill>
                <a:effectLst>
                  <a:outerShdw blurRad="38100" dist="38100" dir="2700000" algn="tl">
                    <a:srgbClr val="C0C0C0"/>
                  </a:outerShdw>
                </a:effectLst>
              </a:rPr>
              <a:t>Les niches à haute valeur ajoutée</a:t>
            </a:r>
          </a:p>
        </p:txBody>
      </p:sp>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5" y="1181406"/>
            <a:ext cx="3091572" cy="2318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94648"/>
            <a:ext cx="3920371" cy="2626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ZoneTexte 15"/>
          <p:cNvSpPr txBox="1"/>
          <p:nvPr/>
        </p:nvSpPr>
        <p:spPr>
          <a:xfrm>
            <a:off x="3810010" y="6261667"/>
            <a:ext cx="3813416" cy="369332"/>
          </a:xfrm>
          <a:prstGeom prst="rect">
            <a:avLst/>
          </a:prstGeom>
          <a:noFill/>
        </p:spPr>
        <p:txBody>
          <a:bodyPr wrap="none" rtlCol="0">
            <a:spAutoFit/>
          </a:bodyPr>
          <a:lstStyle/>
          <a:p>
            <a:r>
              <a:rPr lang="fr-FR" dirty="0"/>
              <a:t>Chimie verte, composites techniques…</a:t>
            </a:r>
          </a:p>
        </p:txBody>
      </p:sp>
      <p:pic>
        <p:nvPicPr>
          <p:cNvPr id="1536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450" y="655562"/>
            <a:ext cx="3790950" cy="2135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00450" y="2747048"/>
            <a:ext cx="3768195" cy="842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descr="C:\Users\Eric TOPPAN\Dropbox\FORINVEST\ENTREPRISES\2013\Projets financés\Instruction - DRAKKAR Bois\Photos\1 A APhoto 1 Pavés de Paris - Bois de Bout1[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4792" y="3689791"/>
            <a:ext cx="3303853" cy="2477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5463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502" name="Rectangle 6"/>
          <p:cNvSpPr>
            <a:spLocks noChangeArrowheads="1"/>
          </p:cNvSpPr>
          <p:nvPr/>
        </p:nvSpPr>
        <p:spPr bwMode="auto">
          <a:xfrm>
            <a:off x="213611" y="293370"/>
            <a:ext cx="8814216"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rgbClr val="006600"/>
                </a:solidFill>
                <a:latin typeface="Arial Unicode MS" panose="020B0604020202020204" pitchFamily="34" charset="-128"/>
              </a:defRPr>
            </a:lvl1pPr>
            <a:lvl2pPr algn="ctr">
              <a:defRPr sz="4400" b="1">
                <a:solidFill>
                  <a:srgbClr val="006600"/>
                </a:solidFill>
                <a:latin typeface="Arial Unicode MS" panose="020B0604020202020204" pitchFamily="34" charset="-128"/>
              </a:defRPr>
            </a:lvl2pPr>
            <a:lvl3pPr algn="ctr">
              <a:defRPr sz="4400" b="1">
                <a:solidFill>
                  <a:srgbClr val="006600"/>
                </a:solidFill>
                <a:latin typeface="Arial Unicode MS" panose="020B0604020202020204" pitchFamily="34" charset="-128"/>
              </a:defRPr>
            </a:lvl3pPr>
            <a:lvl4pPr algn="ctr">
              <a:defRPr sz="4400" b="1">
                <a:solidFill>
                  <a:srgbClr val="006600"/>
                </a:solidFill>
                <a:latin typeface="Arial Unicode MS" panose="020B0604020202020204" pitchFamily="34" charset="-128"/>
              </a:defRPr>
            </a:lvl4pPr>
            <a:lvl5pPr algn="ctr">
              <a:defRPr sz="4400" b="1">
                <a:solidFill>
                  <a:srgbClr val="006600"/>
                </a:solidFill>
                <a:latin typeface="Arial Unicode MS" panose="020B0604020202020204" pitchFamily="34" charset="-128"/>
              </a:defRPr>
            </a:lvl5pPr>
            <a:lvl6pPr marL="457200" algn="ctr" fontAlgn="base">
              <a:spcBef>
                <a:spcPct val="0"/>
              </a:spcBef>
              <a:spcAft>
                <a:spcPct val="0"/>
              </a:spcAft>
              <a:defRPr sz="4400" b="1">
                <a:solidFill>
                  <a:srgbClr val="006600"/>
                </a:solidFill>
                <a:latin typeface="Arial Unicode MS" panose="020B0604020202020204" pitchFamily="34" charset="-128"/>
              </a:defRPr>
            </a:lvl6pPr>
            <a:lvl7pPr marL="914400" algn="ctr" fontAlgn="base">
              <a:spcBef>
                <a:spcPct val="0"/>
              </a:spcBef>
              <a:spcAft>
                <a:spcPct val="0"/>
              </a:spcAft>
              <a:defRPr sz="4400" b="1">
                <a:solidFill>
                  <a:srgbClr val="006600"/>
                </a:solidFill>
                <a:latin typeface="Arial Unicode MS" panose="020B0604020202020204" pitchFamily="34" charset="-128"/>
              </a:defRPr>
            </a:lvl7pPr>
            <a:lvl8pPr marL="1371600" algn="ctr" fontAlgn="base">
              <a:spcBef>
                <a:spcPct val="0"/>
              </a:spcBef>
              <a:spcAft>
                <a:spcPct val="0"/>
              </a:spcAft>
              <a:defRPr sz="4400" b="1">
                <a:solidFill>
                  <a:srgbClr val="006600"/>
                </a:solidFill>
                <a:latin typeface="Arial Unicode MS" panose="020B0604020202020204" pitchFamily="34" charset="-128"/>
              </a:defRPr>
            </a:lvl8pPr>
            <a:lvl9pPr marL="1828800" algn="ctr" fontAlgn="base">
              <a:spcBef>
                <a:spcPct val="0"/>
              </a:spcBef>
              <a:spcAft>
                <a:spcPct val="0"/>
              </a:spcAft>
              <a:defRPr sz="4400" b="1">
                <a:solidFill>
                  <a:srgbClr val="006600"/>
                </a:solidFill>
                <a:latin typeface="Arial Unicode MS" panose="020B0604020202020204" pitchFamily="34" charset="-128"/>
              </a:defRPr>
            </a:lvl9pPr>
          </a:lstStyle>
          <a:p>
            <a:r>
              <a:rPr lang="fr-FR" sz="3000" dirty="0">
                <a:solidFill>
                  <a:schemeClr val="tx1"/>
                </a:solidFill>
                <a:effectLst>
                  <a:outerShdw blurRad="38100" dist="38100" dir="2700000" algn="tl">
                    <a:srgbClr val="C0C0C0"/>
                  </a:outerShdw>
                </a:effectLst>
                <a:latin typeface="Helvetica" pitchFamily="34" charset="0"/>
                <a:ea typeface="+mj-ea"/>
                <a:cs typeface="+mj-cs"/>
              </a:rPr>
              <a:t>La filière forêt bois française: un gros potentiel</a:t>
            </a:r>
          </a:p>
        </p:txBody>
      </p:sp>
      <p:sp>
        <p:nvSpPr>
          <p:cNvPr id="234504" name="Rectangle 8"/>
          <p:cNvSpPr>
            <a:spLocks noChangeArrowheads="1"/>
          </p:cNvSpPr>
          <p:nvPr/>
        </p:nvSpPr>
        <p:spPr bwMode="auto">
          <a:xfrm>
            <a:off x="1007507" y="1532817"/>
            <a:ext cx="7507847" cy="552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120000"/>
              </a:lnSpc>
              <a:spcBef>
                <a:spcPct val="15000"/>
              </a:spcBef>
              <a:spcAft>
                <a:spcPct val="15000"/>
              </a:spcAft>
            </a:pPr>
            <a:r>
              <a:rPr lang="fr-FR" sz="2400" dirty="0">
                <a:latin typeface="Arial Unicode MS" panose="020B0604020202020204" pitchFamily="34" charset="-128"/>
              </a:rPr>
              <a:t>pays européen en</a:t>
            </a:r>
            <a:r>
              <a:rPr lang="fr-FR" sz="2400" b="1" dirty="0">
                <a:latin typeface="Arial Unicode MS" panose="020B0604020202020204" pitchFamily="34" charset="-128"/>
              </a:rPr>
              <a:t> stock de bois sur pied</a:t>
            </a:r>
          </a:p>
          <a:p>
            <a:pPr eaLnBrk="0" hangingPunct="0">
              <a:lnSpc>
                <a:spcPct val="120000"/>
              </a:lnSpc>
              <a:spcBef>
                <a:spcPct val="15000"/>
              </a:spcBef>
              <a:spcAft>
                <a:spcPct val="15000"/>
              </a:spcAft>
            </a:pPr>
            <a:r>
              <a:rPr lang="fr-FR" sz="2400" dirty="0">
                <a:latin typeface="Arial Unicode MS" panose="020B0604020202020204" pitchFamily="34" charset="-128"/>
              </a:rPr>
              <a:t>pays européen pour la</a:t>
            </a:r>
            <a:r>
              <a:rPr lang="fr-FR" sz="2400" b="1" dirty="0">
                <a:latin typeface="Arial Unicode MS" panose="020B0604020202020204" pitchFamily="34" charset="-128"/>
              </a:rPr>
              <a:t> surface forestière </a:t>
            </a:r>
            <a:r>
              <a:rPr lang="fr-FR" sz="2400" dirty="0">
                <a:latin typeface="Arial Unicode MS" panose="020B0604020202020204" pitchFamily="34" charset="-128"/>
              </a:rPr>
              <a:t>(après la Suède, la Finlande et l’Espagne)</a:t>
            </a:r>
          </a:p>
          <a:p>
            <a:pPr eaLnBrk="0" hangingPunct="0">
              <a:lnSpc>
                <a:spcPct val="120000"/>
              </a:lnSpc>
              <a:spcBef>
                <a:spcPct val="15000"/>
              </a:spcBef>
              <a:spcAft>
                <a:spcPct val="15000"/>
              </a:spcAft>
            </a:pPr>
            <a:r>
              <a:rPr lang="fr-FR" sz="2400" dirty="0">
                <a:latin typeface="Arial Unicode MS" panose="020B0604020202020204" pitchFamily="34" charset="-128"/>
              </a:rPr>
              <a:t>pays européen pour la</a:t>
            </a:r>
            <a:r>
              <a:rPr lang="fr-FR" sz="2400" b="1" dirty="0">
                <a:latin typeface="Arial Unicode MS" panose="020B0604020202020204" pitchFamily="34" charset="-128"/>
              </a:rPr>
              <a:t> production de grumes </a:t>
            </a:r>
            <a:r>
              <a:rPr lang="fr-FR" sz="2400" dirty="0">
                <a:latin typeface="Arial Unicode MS" panose="020B0604020202020204" pitchFamily="34" charset="-128"/>
              </a:rPr>
              <a:t>après la Suède, l’Allemagne et la Finlande - 10</a:t>
            </a:r>
            <a:r>
              <a:rPr lang="fr-FR" sz="2400" baseline="30000" dirty="0">
                <a:latin typeface="Arial Unicode MS" panose="020B0604020202020204" pitchFamily="34" charset="-128"/>
              </a:rPr>
              <a:t>ème</a:t>
            </a:r>
            <a:r>
              <a:rPr lang="fr-FR" sz="2400" dirty="0">
                <a:latin typeface="Arial Unicode MS" panose="020B0604020202020204" pitchFamily="34" charset="-128"/>
              </a:rPr>
              <a:t> mondial - mais </a:t>
            </a:r>
            <a:r>
              <a:rPr lang="fr-FR" sz="2400" b="1" dirty="0">
                <a:latin typeface="Arial Unicode MS" panose="020B0604020202020204" pitchFamily="34" charset="-128"/>
              </a:rPr>
              <a:t>1</a:t>
            </a:r>
            <a:r>
              <a:rPr lang="fr-FR" sz="2400" b="1" baseline="30000" dirty="0">
                <a:latin typeface="Arial Unicode MS" panose="020B0604020202020204" pitchFamily="34" charset="-128"/>
              </a:rPr>
              <a:t>er</a:t>
            </a:r>
            <a:r>
              <a:rPr lang="fr-FR" sz="2400" dirty="0">
                <a:latin typeface="Arial Unicode MS" panose="020B0604020202020204" pitchFamily="34" charset="-128"/>
              </a:rPr>
              <a:t> producteur européen de grumes de feuillus </a:t>
            </a:r>
          </a:p>
          <a:p>
            <a:pPr eaLnBrk="0" hangingPunct="0">
              <a:lnSpc>
                <a:spcPct val="120000"/>
              </a:lnSpc>
              <a:spcBef>
                <a:spcPct val="15000"/>
              </a:spcBef>
              <a:spcAft>
                <a:spcPct val="15000"/>
              </a:spcAft>
            </a:pPr>
            <a:r>
              <a:rPr lang="fr-FR" sz="2400" dirty="0">
                <a:latin typeface="Arial Unicode MS" panose="020B0604020202020204" pitchFamily="34" charset="-128"/>
              </a:rPr>
              <a:t>pays européen pour la</a:t>
            </a:r>
            <a:r>
              <a:rPr lang="fr-FR" sz="2400" b="1" dirty="0">
                <a:latin typeface="Arial Unicode MS" panose="020B0604020202020204" pitchFamily="34" charset="-128"/>
              </a:rPr>
              <a:t> production de sciages </a:t>
            </a:r>
            <a:r>
              <a:rPr lang="fr-FR" sz="2400" dirty="0">
                <a:latin typeface="Arial Unicode MS" panose="020B0604020202020204" pitchFamily="34" charset="-128"/>
              </a:rPr>
              <a:t>(doublée par l’Autriche) mais </a:t>
            </a:r>
            <a:r>
              <a:rPr lang="fr-FR" sz="2400" b="1" dirty="0">
                <a:latin typeface="Arial Unicode MS" panose="020B0604020202020204" pitchFamily="34" charset="-128"/>
              </a:rPr>
              <a:t>2</a:t>
            </a:r>
            <a:r>
              <a:rPr lang="fr-FR" sz="2400" b="1" baseline="30000" dirty="0">
                <a:latin typeface="Arial Unicode MS" panose="020B0604020202020204" pitchFamily="34" charset="-128"/>
              </a:rPr>
              <a:t>eme</a:t>
            </a:r>
            <a:r>
              <a:rPr lang="fr-FR" sz="2400" dirty="0">
                <a:latin typeface="Arial Unicode MS" panose="020B0604020202020204" pitchFamily="34" charset="-128"/>
              </a:rPr>
              <a:t> producteur européen de sciages feuillus</a:t>
            </a:r>
          </a:p>
          <a:p>
            <a:pPr eaLnBrk="0" hangingPunct="0">
              <a:lnSpc>
                <a:spcPct val="120000"/>
              </a:lnSpc>
              <a:spcBef>
                <a:spcPct val="15000"/>
              </a:spcBef>
              <a:spcAft>
                <a:spcPct val="15000"/>
              </a:spcAft>
            </a:pPr>
            <a:endParaRPr lang="fr-FR" sz="2400" dirty="0">
              <a:latin typeface="Arial Unicode MS" panose="020B0604020202020204" pitchFamily="34" charset="-128"/>
            </a:endParaRPr>
          </a:p>
          <a:p>
            <a:pPr eaLnBrk="0" hangingPunct="0">
              <a:lnSpc>
                <a:spcPct val="120000"/>
              </a:lnSpc>
              <a:spcBef>
                <a:spcPct val="15000"/>
              </a:spcBef>
              <a:spcAft>
                <a:spcPct val="15000"/>
              </a:spcAft>
            </a:pPr>
            <a:endParaRPr lang="fr-FR" sz="2400" dirty="0">
              <a:latin typeface="Arial Unicode MS" panose="020B0604020202020204" pitchFamily="34" charset="-128"/>
            </a:endParaRPr>
          </a:p>
        </p:txBody>
      </p:sp>
      <p:grpSp>
        <p:nvGrpSpPr>
          <p:cNvPr id="234533" name="Group 37"/>
          <p:cNvGrpSpPr>
            <a:grpSpLocks/>
          </p:cNvGrpSpPr>
          <p:nvPr/>
        </p:nvGrpSpPr>
        <p:grpSpPr bwMode="auto">
          <a:xfrm>
            <a:off x="143365" y="1538289"/>
            <a:ext cx="610790" cy="550069"/>
            <a:chOff x="485" y="1392"/>
            <a:chExt cx="513" cy="462"/>
          </a:xfrm>
        </p:grpSpPr>
        <p:pic>
          <p:nvPicPr>
            <p:cNvPr id="234534" name="Picture 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 y="1392"/>
              <a:ext cx="336" cy="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4535" name="Rectangle 39"/>
            <p:cNvSpPr>
              <a:spLocks noChangeArrowheads="1"/>
            </p:cNvSpPr>
            <p:nvPr/>
          </p:nvSpPr>
          <p:spPr bwMode="auto">
            <a:xfrm>
              <a:off x="485" y="1475"/>
              <a:ext cx="513"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fr-FR" sz="1500" b="1" dirty="0">
                  <a:latin typeface="Times New Roman" panose="02020603050405020304" pitchFamily="18" charset="0"/>
                </a:rPr>
                <a:t>3ème</a:t>
              </a:r>
            </a:p>
          </p:txBody>
        </p:sp>
      </p:grpSp>
      <p:grpSp>
        <p:nvGrpSpPr>
          <p:cNvPr id="234536" name="Group 40"/>
          <p:cNvGrpSpPr>
            <a:grpSpLocks/>
          </p:cNvGrpSpPr>
          <p:nvPr/>
        </p:nvGrpSpPr>
        <p:grpSpPr bwMode="auto">
          <a:xfrm>
            <a:off x="213611" y="2240763"/>
            <a:ext cx="601677" cy="550069"/>
            <a:chOff x="576" y="2016"/>
            <a:chExt cx="374" cy="462"/>
          </a:xfrm>
        </p:grpSpPr>
        <p:pic>
          <p:nvPicPr>
            <p:cNvPr id="234537"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 y="2016"/>
              <a:ext cx="336" cy="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4538" name="Rectangle 42"/>
            <p:cNvSpPr>
              <a:spLocks noChangeArrowheads="1"/>
            </p:cNvSpPr>
            <p:nvPr/>
          </p:nvSpPr>
          <p:spPr bwMode="auto">
            <a:xfrm>
              <a:off x="576" y="2160"/>
              <a:ext cx="374"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fr-FR" sz="1500" b="1" dirty="0">
                  <a:latin typeface="Arial" panose="020B0604020202020204" pitchFamily="34" charset="0"/>
                </a:rPr>
                <a:t>4</a:t>
              </a:r>
              <a:r>
                <a:rPr lang="fr-FR" sz="1500" b="1" baseline="30000" dirty="0">
                  <a:latin typeface="Arial" panose="020B0604020202020204" pitchFamily="34" charset="0"/>
                </a:rPr>
                <a:t>ème</a:t>
              </a:r>
              <a:endParaRPr lang="fr-FR" sz="1500" dirty="0">
                <a:latin typeface="Times New Roman" panose="02020603050405020304" pitchFamily="18" charset="0"/>
              </a:endParaRPr>
            </a:p>
          </p:txBody>
        </p:sp>
      </p:grpSp>
      <p:grpSp>
        <p:nvGrpSpPr>
          <p:cNvPr id="234539" name="Group 43"/>
          <p:cNvGrpSpPr>
            <a:grpSpLocks/>
          </p:cNvGrpSpPr>
          <p:nvPr/>
        </p:nvGrpSpPr>
        <p:grpSpPr bwMode="auto">
          <a:xfrm>
            <a:off x="314563" y="3268275"/>
            <a:ext cx="546497" cy="550069"/>
            <a:chOff x="576" y="2688"/>
            <a:chExt cx="459" cy="462"/>
          </a:xfrm>
        </p:grpSpPr>
        <p:pic>
          <p:nvPicPr>
            <p:cNvPr id="234540" name="Picture 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 y="2688"/>
              <a:ext cx="336" cy="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4541" name="Rectangle 45"/>
            <p:cNvSpPr>
              <a:spLocks noChangeArrowheads="1"/>
            </p:cNvSpPr>
            <p:nvPr/>
          </p:nvSpPr>
          <p:spPr bwMode="auto">
            <a:xfrm>
              <a:off x="576" y="2785"/>
              <a:ext cx="459"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fr-FR" sz="1500" b="1" dirty="0">
                  <a:latin typeface="Arial" panose="020B0604020202020204" pitchFamily="34" charset="0"/>
                </a:rPr>
                <a:t>4</a:t>
              </a:r>
              <a:r>
                <a:rPr lang="fr-FR" sz="1500" b="1" baseline="30000" dirty="0">
                  <a:latin typeface="Arial" panose="020B0604020202020204" pitchFamily="34" charset="0"/>
                </a:rPr>
                <a:t>ème</a:t>
              </a:r>
              <a:endParaRPr lang="fr-FR" sz="1500" dirty="0">
                <a:latin typeface="Times New Roman" panose="02020603050405020304" pitchFamily="18" charset="0"/>
              </a:endParaRPr>
            </a:p>
          </p:txBody>
        </p:sp>
      </p:grpSp>
      <p:grpSp>
        <p:nvGrpSpPr>
          <p:cNvPr id="234542" name="Group 46"/>
          <p:cNvGrpSpPr>
            <a:grpSpLocks/>
          </p:cNvGrpSpPr>
          <p:nvPr/>
        </p:nvGrpSpPr>
        <p:grpSpPr bwMode="auto">
          <a:xfrm>
            <a:off x="461010" y="5142319"/>
            <a:ext cx="546497" cy="550069"/>
            <a:chOff x="576" y="3360"/>
            <a:chExt cx="459" cy="462"/>
          </a:xfrm>
        </p:grpSpPr>
        <p:pic>
          <p:nvPicPr>
            <p:cNvPr id="234543" name="Picture 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 y="3360"/>
              <a:ext cx="336" cy="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4544" name="Rectangle 48"/>
            <p:cNvSpPr>
              <a:spLocks noChangeArrowheads="1"/>
            </p:cNvSpPr>
            <p:nvPr/>
          </p:nvSpPr>
          <p:spPr bwMode="auto">
            <a:xfrm>
              <a:off x="576" y="3457"/>
              <a:ext cx="459"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fr-FR" sz="1500" b="1" dirty="0">
                  <a:latin typeface="Arial" panose="020B0604020202020204" pitchFamily="34" charset="0"/>
                </a:rPr>
                <a:t>5</a:t>
              </a:r>
              <a:r>
                <a:rPr lang="fr-FR" sz="1500" b="1" baseline="30000" dirty="0">
                  <a:latin typeface="Arial" panose="020B0604020202020204" pitchFamily="34" charset="0"/>
                </a:rPr>
                <a:t>ème</a:t>
              </a:r>
              <a:endParaRPr lang="fr-FR" sz="1500" dirty="0">
                <a:latin typeface="Times New Roman" panose="02020603050405020304" pitchFamily="18" charset="0"/>
              </a:endParaRPr>
            </a:p>
          </p:txBody>
        </p:sp>
      </p:grpSp>
      <p:sp>
        <p:nvSpPr>
          <p:cNvPr id="3" name="Espace réservé du numéro de diapositive 2"/>
          <p:cNvSpPr>
            <a:spLocks noGrp="1"/>
          </p:cNvSpPr>
          <p:nvPr>
            <p:ph type="sldNum" sz="quarter" idx="4294967295"/>
          </p:nvPr>
        </p:nvSpPr>
        <p:spPr>
          <a:xfrm>
            <a:off x="7922424" y="5624520"/>
            <a:ext cx="592931" cy="273844"/>
          </a:xfrm>
          <a:prstGeom prst="rect">
            <a:avLst/>
          </a:prstGeom>
        </p:spPr>
        <p:txBody>
          <a:bodyPr/>
          <a:lstStyle/>
          <a:p>
            <a:fld id="{38957379-62CA-43D7-A1DB-0B8FE6ECD493}" type="slidenum">
              <a:rPr lang="fr-FR" smtClean="0"/>
              <a:pPr/>
              <a:t>28</a:t>
            </a:fld>
            <a:endParaRPr lang="fr-FR" dirty="0"/>
          </a:p>
        </p:txBody>
      </p:sp>
    </p:spTree>
    <p:extLst>
      <p:ext uri="{BB962C8B-B14F-4D97-AF65-F5344CB8AC3E}">
        <p14:creationId xmlns:p14="http://schemas.microsoft.com/office/powerpoint/2010/main" val="42724120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3669" y="244994"/>
            <a:ext cx="8634335" cy="733347"/>
          </a:xfrm>
        </p:spPr>
        <p:txBody>
          <a:bodyPr/>
          <a:lstStyle/>
          <a:p>
            <a:pPr>
              <a:defRPr/>
            </a:pPr>
            <a:r>
              <a:rPr lang="fr-FR" sz="3000" b="1" dirty="0"/>
              <a:t>Vérités sur le déficit extérieur de la filière bois</a:t>
            </a:r>
            <a:endParaRPr lang="fr-FR" sz="1800" b="1" dirty="0"/>
          </a:p>
        </p:txBody>
      </p:sp>
      <p:sp>
        <p:nvSpPr>
          <p:cNvPr id="3" name="Espace réservé du contenu 2"/>
          <p:cNvSpPr>
            <a:spLocks noGrp="1"/>
          </p:cNvSpPr>
          <p:nvPr>
            <p:ph idx="1"/>
          </p:nvPr>
        </p:nvSpPr>
        <p:spPr>
          <a:xfrm>
            <a:off x="685800" y="978340"/>
            <a:ext cx="7772400" cy="5224340"/>
          </a:xfrm>
        </p:spPr>
        <p:txBody>
          <a:bodyPr>
            <a:normAutofit/>
          </a:bodyPr>
          <a:lstStyle/>
          <a:p>
            <a:pPr marL="0" indent="0">
              <a:buNone/>
              <a:defRPr/>
            </a:pPr>
            <a:r>
              <a:rPr lang="fr-FR" sz="2400" b="1" dirty="0"/>
              <a:t>En 2013, 6,3 milliards d’€ de déficit:</a:t>
            </a:r>
          </a:p>
          <a:p>
            <a:pPr marL="0" indent="0">
              <a:buNone/>
              <a:defRPr/>
            </a:pPr>
            <a:endParaRPr lang="fr-FR" sz="2000" dirty="0"/>
          </a:p>
          <a:p>
            <a:pPr>
              <a:buFont typeface="Wingdings" panose="05000000000000000000" pitchFamily="2" charset="2"/>
              <a:buChar char="Ø"/>
              <a:defRPr/>
            </a:pPr>
            <a:endParaRPr lang="fr-FR" sz="3600" dirty="0"/>
          </a:p>
          <a:p>
            <a:pPr marL="0" indent="0">
              <a:buNone/>
              <a:defRPr/>
            </a:pPr>
            <a:endParaRPr lang="fr-FR" sz="3600"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669" y="1680210"/>
            <a:ext cx="8687267" cy="4522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3601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bwMode="auto">
          <a:xfrm>
            <a:off x="1371600" y="0"/>
            <a:ext cx="7772400" cy="76470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4400" b="1" i="0" u="none" strike="noStrike" kern="0" cap="none" spc="0" normalizeH="0" baseline="0" noProof="0" dirty="0">
                <a:ln>
                  <a:noFill/>
                </a:ln>
                <a:solidFill>
                  <a:schemeClr val="tx2"/>
                </a:solidFill>
                <a:effectLst>
                  <a:outerShdw blurRad="38100" dist="38100" dir="2700000" algn="tl">
                    <a:srgbClr val="C0C0C0"/>
                  </a:outerShdw>
                </a:effectLst>
                <a:uLnTx/>
                <a:uFillTx/>
                <a:latin typeface="+mj-lt"/>
                <a:ea typeface="+mj-ea"/>
                <a:cs typeface="+mj-cs"/>
              </a:rPr>
              <a:t>Le contexte mondial</a:t>
            </a:r>
            <a:endParaRPr kumimoji="0" lang="fr-FR" sz="4400" b="0" i="0" u="none" strike="noStrike" kern="0" cap="none" spc="0" normalizeH="0" baseline="0" noProof="0" dirty="0">
              <a:ln>
                <a:noFill/>
              </a:ln>
              <a:solidFill>
                <a:schemeClr val="tx2"/>
              </a:solidFill>
              <a:effectLst/>
              <a:uLnTx/>
              <a:uFillTx/>
              <a:latin typeface="+mj-lt"/>
              <a:ea typeface="+mj-ea"/>
              <a:cs typeface="+mj-cs"/>
            </a:endParaRPr>
          </a:p>
        </p:txBody>
      </p:sp>
      <p:sp>
        <p:nvSpPr>
          <p:cNvPr id="2" name="Espace réservé du contenu 1"/>
          <p:cNvSpPr>
            <a:spLocks noGrp="1"/>
          </p:cNvSpPr>
          <p:nvPr>
            <p:ph idx="1"/>
          </p:nvPr>
        </p:nvSpPr>
        <p:spPr/>
        <p:txBody>
          <a:bodyPr/>
          <a:lstStyle/>
          <a:p>
            <a:endParaRPr lang="en-US" dirty="0"/>
          </a:p>
        </p:txBody>
      </p:sp>
      <p:pic>
        <p:nvPicPr>
          <p:cNvPr id="192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2736"/>
            <a:ext cx="9163269"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ZoneTexte 8"/>
          <p:cNvSpPr txBox="1"/>
          <p:nvPr/>
        </p:nvSpPr>
        <p:spPr>
          <a:xfrm>
            <a:off x="5632560" y="4525399"/>
            <a:ext cx="2088232" cy="1938992"/>
          </a:xfrm>
          <a:prstGeom prst="rect">
            <a:avLst/>
          </a:prstGeom>
          <a:noFill/>
        </p:spPr>
        <p:txBody>
          <a:bodyPr wrap="square" rtlCol="0">
            <a:spAutoFit/>
          </a:bodyPr>
          <a:lstStyle/>
          <a:p>
            <a:r>
              <a:rPr lang="fr-FR" dirty="0"/>
              <a:t>Carte géographique</a:t>
            </a:r>
          </a:p>
          <a:p>
            <a:r>
              <a:rPr lang="fr-FR" dirty="0"/>
              <a:t>du monde politique de référence</a:t>
            </a:r>
          </a:p>
        </p:txBody>
      </p:sp>
      <p:sp>
        <p:nvSpPr>
          <p:cNvPr id="18" name="ZoneTexte 17"/>
          <p:cNvSpPr txBox="1"/>
          <p:nvPr/>
        </p:nvSpPr>
        <p:spPr>
          <a:xfrm>
            <a:off x="3563888" y="6488668"/>
            <a:ext cx="5580112" cy="369332"/>
          </a:xfrm>
          <a:prstGeom prst="rect">
            <a:avLst/>
          </a:prstGeom>
          <a:noFill/>
        </p:spPr>
        <p:txBody>
          <a:bodyPr wrap="square" rtlCol="0">
            <a:spAutoFit/>
          </a:bodyPr>
          <a:lstStyle/>
          <a:p>
            <a:r>
              <a:rPr lang="fr-FR" sz="1800" dirty="0"/>
              <a:t>Source </a:t>
            </a:r>
            <a:r>
              <a:rPr lang="fr-FR" sz="1800" dirty="0" err="1"/>
              <a:t>Worldmapper</a:t>
            </a:r>
            <a:endParaRPr lang="fr-FR" sz="1800" dirty="0"/>
          </a:p>
        </p:txBody>
      </p:sp>
    </p:spTree>
    <p:extLst>
      <p:ext uri="{BB962C8B-B14F-4D97-AF65-F5344CB8AC3E}">
        <p14:creationId xmlns:p14="http://schemas.microsoft.com/office/powerpoint/2010/main" val="29372778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3"/>
          <p:cNvSpPr>
            <a:spLocks noGrp="1"/>
          </p:cNvSpPr>
          <p:nvPr>
            <p:ph type="sldNum" sz="quarter" idx="4294967295"/>
          </p:nvPr>
        </p:nvSpPr>
        <p:spPr>
          <a:xfrm>
            <a:off x="6555842" y="5543180"/>
            <a:ext cx="2130093" cy="354672"/>
          </a:xfrm>
          <a:prstGeom prst="rect">
            <a:avLst/>
          </a:prstGeom>
        </p:spPr>
        <p:txBody>
          <a:bodyPr/>
          <a:lstStyle/>
          <a:p>
            <a:pPr lvl="0"/>
            <a:fld id="{7BCC8366-82AE-4996-95FF-C01F340B7A6F}" type="slidenum">
              <a:rPr/>
              <a:pPr lvl="0"/>
              <a:t>30</a:t>
            </a:fld>
            <a:endParaRPr lang="fr-FR"/>
          </a:p>
        </p:txBody>
      </p:sp>
      <p:sp>
        <p:nvSpPr>
          <p:cNvPr id="2" name="Titre 1"/>
          <p:cNvSpPr txBox="1">
            <a:spLocks noGrp="1"/>
          </p:cNvSpPr>
          <p:nvPr>
            <p:ph type="title" idx="4294967295"/>
          </p:nvPr>
        </p:nvSpPr>
        <p:spPr>
          <a:xfrm>
            <a:off x="623666" y="216546"/>
            <a:ext cx="8169814" cy="680179"/>
          </a:xfrm>
        </p:spPr>
        <p:txBody>
          <a:bodyPr>
            <a:normAutofit fontScale="90000"/>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fr-FR" dirty="0"/>
              <a:t>Commerce extérieur bois brut</a:t>
            </a:r>
          </a:p>
        </p:txBody>
      </p:sp>
      <p:graphicFrame>
        <p:nvGraphicFramePr>
          <p:cNvPr id="4" name="Graphique 3"/>
          <p:cNvGraphicFramePr/>
          <p:nvPr>
            <p:extLst>
              <p:ext uri="{D42A27DB-BD31-4B8C-83A1-F6EECF244321}">
                <p14:modId xmlns:p14="http://schemas.microsoft.com/office/powerpoint/2010/main" val="3839467811"/>
              </p:ext>
            </p:extLst>
          </p:nvPr>
        </p:nvGraphicFramePr>
        <p:xfrm>
          <a:off x="239243" y="896725"/>
          <a:ext cx="8156823" cy="529071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923260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836712"/>
          </a:xfrm>
        </p:spPr>
        <p:txBody>
          <a:bodyPr>
            <a:normAutofit/>
          </a:bodyPr>
          <a:lstStyle/>
          <a:p>
            <a:r>
              <a:rPr lang="fr-FR" dirty="0"/>
              <a:t>« L’ogre chinois !! »</a:t>
            </a:r>
          </a:p>
        </p:txBody>
      </p:sp>
      <p:sp>
        <p:nvSpPr>
          <p:cNvPr id="3" name="Espace réservé du contenu 2"/>
          <p:cNvSpPr>
            <a:spLocks noGrp="1"/>
          </p:cNvSpPr>
          <p:nvPr>
            <p:ph idx="1"/>
          </p:nvPr>
        </p:nvSpPr>
        <p:spPr>
          <a:xfrm>
            <a:off x="107504" y="764704"/>
            <a:ext cx="8856984" cy="5976664"/>
          </a:xfrm>
        </p:spPr>
        <p:txBody>
          <a:bodyPr>
            <a:noAutofit/>
          </a:bodyPr>
          <a:lstStyle/>
          <a:p>
            <a:pPr lvl="0"/>
            <a:r>
              <a:rPr lang="fr-FR" sz="2800" dirty="0"/>
              <a:t>USA et Russie, y exportent de plus en plus de sciages</a:t>
            </a:r>
          </a:p>
          <a:p>
            <a:pPr lvl="0"/>
            <a:r>
              <a:rPr lang="fr-FR" sz="2800" dirty="0"/>
              <a:t>la France, 3</a:t>
            </a:r>
            <a:r>
              <a:rPr lang="fr-FR" sz="2800" baseline="30000" dirty="0"/>
              <a:t>ème</a:t>
            </a:r>
            <a:r>
              <a:rPr lang="fr-FR" sz="2800" dirty="0"/>
              <a:t> fournisseur de feuillus tempérés dans le monde, exporte très majoritairement des … grumes!</a:t>
            </a:r>
          </a:p>
          <a:p>
            <a:pPr lvl="0"/>
            <a:endParaRPr lang="fr-FR" sz="2800" dirty="0"/>
          </a:p>
          <a:p>
            <a:pPr marL="0" lvl="0" indent="0">
              <a:buNone/>
            </a:pPr>
            <a:endParaRPr lang="fr-FR" sz="2800" dirty="0"/>
          </a:p>
          <a:p>
            <a:pPr marL="0" lvl="0" indent="0">
              <a:buNone/>
            </a:pPr>
            <a:endParaRPr lang="fr-FR" sz="2800" dirty="0"/>
          </a:p>
          <a:p>
            <a:pPr marL="0" lvl="0" indent="0">
              <a:buNone/>
            </a:pPr>
            <a:endParaRPr lang="fr-FR" sz="2800" dirty="0"/>
          </a:p>
          <a:p>
            <a:pPr lvl="0"/>
            <a:endParaRPr lang="fr-FR" sz="2800" dirty="0"/>
          </a:p>
          <a:p>
            <a:r>
              <a:rPr lang="fr-FR" sz="2800" dirty="0"/>
              <a:t>Les USA représentent 25% de la production mondiale de feuillus (autant en récolte de grumes qu’en production de sciages) alors qu’ils ne possèdent que 10% de la ressource forestière!</a:t>
            </a:r>
          </a:p>
        </p:txBody>
      </p:sp>
      <p:graphicFrame>
        <p:nvGraphicFramePr>
          <p:cNvPr id="4" name="Tableau 3"/>
          <p:cNvGraphicFramePr>
            <a:graphicFrameLocks noGrp="1"/>
          </p:cNvGraphicFramePr>
          <p:nvPr>
            <p:extLst>
              <p:ext uri="{D42A27DB-BD31-4B8C-83A1-F6EECF244321}">
                <p14:modId xmlns:p14="http://schemas.microsoft.com/office/powerpoint/2010/main" val="3690173555"/>
              </p:ext>
            </p:extLst>
          </p:nvPr>
        </p:nvGraphicFramePr>
        <p:xfrm>
          <a:off x="251520" y="2204864"/>
          <a:ext cx="8496944" cy="2659548"/>
        </p:xfrm>
        <a:graphic>
          <a:graphicData uri="http://schemas.openxmlformats.org/drawingml/2006/table">
            <a:tbl>
              <a:tblPr firstRow="1" firstCol="1" bandRow="1">
                <a:tableStyleId>{5C22544A-7EE6-4342-B048-85BDC9FD1C3A}</a:tableStyleId>
              </a:tblPr>
              <a:tblGrid>
                <a:gridCol w="3921667">
                  <a:extLst>
                    <a:ext uri="{9D8B030D-6E8A-4147-A177-3AD203B41FA5}">
                      <a16:colId xmlns="" xmlns:a16="http://schemas.microsoft.com/office/drawing/2014/main" val="20000"/>
                    </a:ext>
                  </a:extLst>
                </a:gridCol>
                <a:gridCol w="1195811">
                  <a:extLst>
                    <a:ext uri="{9D8B030D-6E8A-4147-A177-3AD203B41FA5}">
                      <a16:colId xmlns="" xmlns:a16="http://schemas.microsoft.com/office/drawing/2014/main" val="20001"/>
                    </a:ext>
                  </a:extLst>
                </a:gridCol>
                <a:gridCol w="1158674">
                  <a:extLst>
                    <a:ext uri="{9D8B030D-6E8A-4147-A177-3AD203B41FA5}">
                      <a16:colId xmlns="" xmlns:a16="http://schemas.microsoft.com/office/drawing/2014/main" val="20002"/>
                    </a:ext>
                  </a:extLst>
                </a:gridCol>
                <a:gridCol w="1062118">
                  <a:extLst>
                    <a:ext uri="{9D8B030D-6E8A-4147-A177-3AD203B41FA5}">
                      <a16:colId xmlns="" xmlns:a16="http://schemas.microsoft.com/office/drawing/2014/main" val="20003"/>
                    </a:ext>
                  </a:extLst>
                </a:gridCol>
                <a:gridCol w="1158674">
                  <a:extLst>
                    <a:ext uri="{9D8B030D-6E8A-4147-A177-3AD203B41FA5}">
                      <a16:colId xmlns="" xmlns:a16="http://schemas.microsoft.com/office/drawing/2014/main" val="20004"/>
                    </a:ext>
                  </a:extLst>
                </a:gridCol>
              </a:tblGrid>
              <a:tr h="350520">
                <a:tc>
                  <a:txBody>
                    <a:bodyPr/>
                    <a:lstStyle/>
                    <a:p>
                      <a:pPr>
                        <a:lnSpc>
                          <a:spcPct val="115000"/>
                        </a:lnSpc>
                        <a:spcAft>
                          <a:spcPts val="0"/>
                        </a:spcAft>
                      </a:pPr>
                      <a:r>
                        <a:rPr lang="fr-FR" sz="2000" dirty="0">
                          <a:effectLst/>
                        </a:rPr>
                        <a:t> </a:t>
                      </a:r>
                      <a:endParaRPr lang="fr-FR" sz="2000" dirty="0">
                        <a:effectLst/>
                        <a:latin typeface="Calibri"/>
                        <a:ea typeface="Calibri"/>
                        <a:cs typeface="Times New Roman"/>
                      </a:endParaRPr>
                    </a:p>
                  </a:txBody>
                  <a:tcPr marL="44450" marR="44450" marT="0" marB="0" anchor="ctr"/>
                </a:tc>
                <a:tc>
                  <a:txBody>
                    <a:bodyPr/>
                    <a:lstStyle/>
                    <a:p>
                      <a:pPr algn="r">
                        <a:lnSpc>
                          <a:spcPct val="115000"/>
                        </a:lnSpc>
                        <a:spcAft>
                          <a:spcPts val="0"/>
                        </a:spcAft>
                      </a:pPr>
                      <a:r>
                        <a:rPr lang="fr-FR" sz="2000">
                          <a:effectLst/>
                        </a:rPr>
                        <a:t>2009</a:t>
                      </a:r>
                      <a:endParaRPr lang="fr-FR" sz="2000">
                        <a:effectLst/>
                        <a:latin typeface="Calibri"/>
                        <a:ea typeface="Calibri"/>
                        <a:cs typeface="Times New Roman"/>
                      </a:endParaRPr>
                    </a:p>
                  </a:txBody>
                  <a:tcPr marL="44450" marR="44450" marT="0" marB="0" anchor="ctr"/>
                </a:tc>
                <a:tc>
                  <a:txBody>
                    <a:bodyPr/>
                    <a:lstStyle/>
                    <a:p>
                      <a:pPr algn="r">
                        <a:lnSpc>
                          <a:spcPct val="115000"/>
                        </a:lnSpc>
                        <a:spcAft>
                          <a:spcPts val="0"/>
                        </a:spcAft>
                      </a:pPr>
                      <a:r>
                        <a:rPr lang="fr-FR" sz="2000">
                          <a:effectLst/>
                        </a:rPr>
                        <a:t>2010</a:t>
                      </a:r>
                      <a:endParaRPr lang="fr-FR" sz="2000">
                        <a:effectLst/>
                        <a:latin typeface="Calibri"/>
                        <a:ea typeface="Calibri"/>
                        <a:cs typeface="Times New Roman"/>
                      </a:endParaRPr>
                    </a:p>
                  </a:txBody>
                  <a:tcPr marL="44450" marR="44450" marT="0" marB="0" anchor="ctr"/>
                </a:tc>
                <a:tc>
                  <a:txBody>
                    <a:bodyPr/>
                    <a:lstStyle/>
                    <a:p>
                      <a:pPr algn="r">
                        <a:lnSpc>
                          <a:spcPct val="115000"/>
                        </a:lnSpc>
                        <a:spcAft>
                          <a:spcPts val="0"/>
                        </a:spcAft>
                      </a:pPr>
                      <a:r>
                        <a:rPr lang="fr-FR" sz="2000">
                          <a:effectLst/>
                        </a:rPr>
                        <a:t>2011</a:t>
                      </a:r>
                      <a:endParaRPr lang="fr-FR" sz="2000">
                        <a:effectLst/>
                        <a:latin typeface="Calibri"/>
                        <a:ea typeface="Calibri"/>
                        <a:cs typeface="Times New Roman"/>
                      </a:endParaRPr>
                    </a:p>
                  </a:txBody>
                  <a:tcPr marL="44450" marR="44450" marT="0" marB="0" anchor="ctr"/>
                </a:tc>
                <a:tc>
                  <a:txBody>
                    <a:bodyPr/>
                    <a:lstStyle/>
                    <a:p>
                      <a:pPr algn="r">
                        <a:lnSpc>
                          <a:spcPct val="115000"/>
                        </a:lnSpc>
                        <a:spcAft>
                          <a:spcPts val="0"/>
                        </a:spcAft>
                      </a:pPr>
                      <a:r>
                        <a:rPr lang="fr-FR" sz="2000">
                          <a:effectLst/>
                        </a:rPr>
                        <a:t>2012</a:t>
                      </a:r>
                      <a:endParaRPr lang="fr-FR" sz="2000">
                        <a:effectLst/>
                        <a:latin typeface="Calibri"/>
                        <a:ea typeface="Calibri"/>
                        <a:cs typeface="Times New Roman"/>
                      </a:endParaRPr>
                    </a:p>
                  </a:txBody>
                  <a:tcPr marL="44450" marR="44450" marT="0" marB="0" anchor="ctr"/>
                </a:tc>
                <a:extLst>
                  <a:ext uri="{0D108BD9-81ED-4DB2-BD59-A6C34878D82A}">
                    <a16:rowId xmlns="" xmlns:a16="http://schemas.microsoft.com/office/drawing/2014/main" val="10000"/>
                  </a:ext>
                </a:extLst>
              </a:tr>
              <a:tr h="701040">
                <a:tc>
                  <a:txBody>
                    <a:bodyPr/>
                    <a:lstStyle/>
                    <a:p>
                      <a:pPr>
                        <a:lnSpc>
                          <a:spcPct val="115000"/>
                        </a:lnSpc>
                        <a:spcAft>
                          <a:spcPts val="0"/>
                        </a:spcAft>
                      </a:pPr>
                      <a:r>
                        <a:rPr lang="fr-FR" sz="2000" dirty="0">
                          <a:effectLst/>
                        </a:rPr>
                        <a:t>Chêne exporté en milliers de m3</a:t>
                      </a:r>
                      <a:endParaRPr lang="fr-FR" sz="2000" dirty="0">
                        <a:effectLst/>
                        <a:latin typeface="Calibri"/>
                        <a:ea typeface="Calibri"/>
                        <a:cs typeface="Times New Roman"/>
                      </a:endParaRPr>
                    </a:p>
                    <a:p>
                      <a:pPr>
                        <a:lnSpc>
                          <a:spcPct val="115000"/>
                        </a:lnSpc>
                        <a:spcAft>
                          <a:spcPts val="0"/>
                        </a:spcAft>
                      </a:pPr>
                      <a:r>
                        <a:rPr lang="fr-FR" sz="2000" dirty="0">
                          <a:effectLst/>
                        </a:rPr>
                        <a:t> </a:t>
                      </a:r>
                      <a:endParaRPr lang="fr-FR" sz="2000" dirty="0">
                        <a:effectLst/>
                        <a:latin typeface="Calibri"/>
                        <a:ea typeface="Calibri"/>
                        <a:cs typeface="Times New Roman"/>
                      </a:endParaRPr>
                    </a:p>
                  </a:txBody>
                  <a:tcPr marL="44450" marR="44450" marT="0" marB="0" anchor="ctr"/>
                </a:tc>
                <a:tc>
                  <a:txBody>
                    <a:bodyPr/>
                    <a:lstStyle/>
                    <a:p>
                      <a:pPr algn="r">
                        <a:lnSpc>
                          <a:spcPct val="115000"/>
                        </a:lnSpc>
                        <a:spcAft>
                          <a:spcPts val="0"/>
                        </a:spcAft>
                      </a:pPr>
                      <a:r>
                        <a:rPr lang="fr-FR" sz="2000" dirty="0">
                          <a:effectLst/>
                        </a:rPr>
                        <a:t>40.9</a:t>
                      </a:r>
                      <a:endParaRPr lang="fr-FR" sz="2000" dirty="0">
                        <a:effectLst/>
                        <a:latin typeface="Calibri"/>
                        <a:ea typeface="Calibri"/>
                        <a:cs typeface="Times New Roman"/>
                      </a:endParaRPr>
                    </a:p>
                  </a:txBody>
                  <a:tcPr marL="44450" marR="44450" marT="0" marB="0" anchor="ctr"/>
                </a:tc>
                <a:tc>
                  <a:txBody>
                    <a:bodyPr/>
                    <a:lstStyle/>
                    <a:p>
                      <a:pPr algn="r">
                        <a:lnSpc>
                          <a:spcPct val="115000"/>
                        </a:lnSpc>
                        <a:spcAft>
                          <a:spcPts val="0"/>
                        </a:spcAft>
                      </a:pPr>
                      <a:r>
                        <a:rPr lang="fr-FR" sz="2000" dirty="0">
                          <a:effectLst/>
                        </a:rPr>
                        <a:t>101.2</a:t>
                      </a:r>
                      <a:endParaRPr lang="fr-FR" sz="2000" dirty="0">
                        <a:effectLst/>
                        <a:latin typeface="Calibri"/>
                        <a:ea typeface="Calibri"/>
                        <a:cs typeface="Times New Roman"/>
                      </a:endParaRPr>
                    </a:p>
                  </a:txBody>
                  <a:tcPr marL="44450" marR="44450" marT="0" marB="0" anchor="ctr"/>
                </a:tc>
                <a:tc>
                  <a:txBody>
                    <a:bodyPr/>
                    <a:lstStyle/>
                    <a:p>
                      <a:pPr algn="r">
                        <a:lnSpc>
                          <a:spcPct val="115000"/>
                        </a:lnSpc>
                        <a:spcAft>
                          <a:spcPts val="0"/>
                        </a:spcAft>
                      </a:pPr>
                      <a:r>
                        <a:rPr lang="fr-FR" sz="2000">
                          <a:effectLst/>
                        </a:rPr>
                        <a:t>194.8</a:t>
                      </a:r>
                      <a:endParaRPr lang="fr-FR" sz="2000">
                        <a:effectLst/>
                        <a:latin typeface="Calibri"/>
                        <a:ea typeface="Calibri"/>
                        <a:cs typeface="Times New Roman"/>
                      </a:endParaRPr>
                    </a:p>
                  </a:txBody>
                  <a:tcPr marL="44450" marR="44450" marT="0" marB="0" anchor="ctr"/>
                </a:tc>
                <a:tc>
                  <a:txBody>
                    <a:bodyPr/>
                    <a:lstStyle/>
                    <a:p>
                      <a:pPr algn="r">
                        <a:lnSpc>
                          <a:spcPct val="115000"/>
                        </a:lnSpc>
                        <a:spcAft>
                          <a:spcPts val="0"/>
                        </a:spcAft>
                      </a:pPr>
                      <a:r>
                        <a:rPr lang="fr-FR" sz="2000">
                          <a:effectLst/>
                        </a:rPr>
                        <a:t>120.5</a:t>
                      </a:r>
                      <a:endParaRPr lang="fr-FR" sz="2000">
                        <a:effectLst/>
                        <a:latin typeface="Calibri"/>
                        <a:ea typeface="Calibri"/>
                        <a:cs typeface="Times New Roman"/>
                      </a:endParaRPr>
                    </a:p>
                  </a:txBody>
                  <a:tcPr marL="44450" marR="44450" marT="0" marB="0" anchor="ctr"/>
                </a:tc>
                <a:extLst>
                  <a:ext uri="{0D108BD9-81ED-4DB2-BD59-A6C34878D82A}">
                    <a16:rowId xmlns="" xmlns:a16="http://schemas.microsoft.com/office/drawing/2014/main" val="10001"/>
                  </a:ext>
                </a:extLst>
              </a:tr>
              <a:tr h="576064">
                <a:tc>
                  <a:txBody>
                    <a:bodyPr/>
                    <a:lstStyle/>
                    <a:p>
                      <a:pPr>
                        <a:lnSpc>
                          <a:spcPct val="115000"/>
                        </a:lnSpc>
                        <a:spcAft>
                          <a:spcPts val="0"/>
                        </a:spcAft>
                      </a:pPr>
                      <a:r>
                        <a:rPr lang="fr-FR" sz="2000" dirty="0">
                          <a:effectLst/>
                        </a:rPr>
                        <a:t>Chêne exporté en % de la récolte </a:t>
                      </a:r>
                      <a:endParaRPr lang="fr-FR" sz="2000" dirty="0">
                        <a:effectLst/>
                        <a:latin typeface="Calibri"/>
                        <a:ea typeface="Calibri"/>
                        <a:cs typeface="Times New Roman"/>
                      </a:endParaRPr>
                    </a:p>
                  </a:txBody>
                  <a:tcPr marL="44450" marR="44450" marT="0" marB="0" anchor="ctr"/>
                </a:tc>
                <a:tc>
                  <a:txBody>
                    <a:bodyPr/>
                    <a:lstStyle/>
                    <a:p>
                      <a:pPr algn="r">
                        <a:lnSpc>
                          <a:spcPct val="115000"/>
                        </a:lnSpc>
                        <a:spcAft>
                          <a:spcPts val="0"/>
                        </a:spcAft>
                      </a:pPr>
                      <a:r>
                        <a:rPr lang="fr-FR" sz="2000" dirty="0">
                          <a:effectLst/>
                        </a:rPr>
                        <a:t>1,7%</a:t>
                      </a:r>
                      <a:endParaRPr lang="fr-FR" sz="2000" dirty="0">
                        <a:effectLst/>
                        <a:latin typeface="Calibri"/>
                        <a:ea typeface="Calibri"/>
                        <a:cs typeface="Times New Roman"/>
                      </a:endParaRPr>
                    </a:p>
                  </a:txBody>
                  <a:tcPr marL="44450" marR="44450" marT="0" marB="0" anchor="ctr"/>
                </a:tc>
                <a:tc>
                  <a:txBody>
                    <a:bodyPr/>
                    <a:lstStyle/>
                    <a:p>
                      <a:pPr algn="r">
                        <a:lnSpc>
                          <a:spcPct val="115000"/>
                        </a:lnSpc>
                        <a:spcAft>
                          <a:spcPts val="0"/>
                        </a:spcAft>
                      </a:pPr>
                      <a:r>
                        <a:rPr lang="fr-FR" sz="2000" dirty="0">
                          <a:effectLst/>
                        </a:rPr>
                        <a:t>4,7%</a:t>
                      </a:r>
                      <a:endParaRPr lang="fr-FR" sz="2000" dirty="0">
                        <a:effectLst/>
                        <a:latin typeface="Calibri"/>
                        <a:ea typeface="Calibri"/>
                        <a:cs typeface="Times New Roman"/>
                      </a:endParaRPr>
                    </a:p>
                  </a:txBody>
                  <a:tcPr marL="44450" marR="44450" marT="0" marB="0" anchor="ctr"/>
                </a:tc>
                <a:tc>
                  <a:txBody>
                    <a:bodyPr/>
                    <a:lstStyle/>
                    <a:p>
                      <a:pPr algn="r">
                        <a:lnSpc>
                          <a:spcPct val="115000"/>
                        </a:lnSpc>
                        <a:spcAft>
                          <a:spcPts val="0"/>
                        </a:spcAft>
                      </a:pPr>
                      <a:r>
                        <a:rPr lang="fr-FR" sz="2000" dirty="0">
                          <a:effectLst/>
                        </a:rPr>
                        <a:t>8,1%</a:t>
                      </a:r>
                      <a:endParaRPr lang="fr-FR" sz="2000" dirty="0">
                        <a:effectLst/>
                        <a:latin typeface="Calibri"/>
                        <a:ea typeface="Calibri"/>
                        <a:cs typeface="Times New Roman"/>
                      </a:endParaRPr>
                    </a:p>
                  </a:txBody>
                  <a:tcPr marL="44450" marR="44450" marT="0" marB="0" anchor="ctr"/>
                </a:tc>
                <a:tc>
                  <a:txBody>
                    <a:bodyPr/>
                    <a:lstStyle/>
                    <a:p>
                      <a:pPr algn="r">
                        <a:lnSpc>
                          <a:spcPct val="115000"/>
                        </a:lnSpc>
                        <a:spcAft>
                          <a:spcPts val="0"/>
                        </a:spcAft>
                      </a:pPr>
                      <a:r>
                        <a:rPr lang="fr-FR" sz="2000" b="1" dirty="0">
                          <a:effectLst/>
                        </a:rPr>
                        <a:t>5,6%</a:t>
                      </a:r>
                      <a:endParaRPr lang="fr-FR" sz="2000" b="1" dirty="0">
                        <a:effectLst/>
                        <a:latin typeface="Calibri"/>
                        <a:ea typeface="Calibri"/>
                        <a:cs typeface="Times New Roman"/>
                      </a:endParaRPr>
                    </a:p>
                  </a:txBody>
                  <a:tcPr marL="44450" marR="44450" marT="0" marB="0" anchor="ctr"/>
                </a:tc>
                <a:extLst>
                  <a:ext uri="{0D108BD9-81ED-4DB2-BD59-A6C34878D82A}">
                    <a16:rowId xmlns="" xmlns:a16="http://schemas.microsoft.com/office/drawing/2014/main" val="10002"/>
                  </a:ext>
                </a:extLst>
              </a:tr>
              <a:tr h="477818">
                <a:tc>
                  <a:txBody>
                    <a:bodyPr/>
                    <a:lstStyle/>
                    <a:p>
                      <a:pPr>
                        <a:lnSpc>
                          <a:spcPct val="115000"/>
                        </a:lnSpc>
                        <a:spcAft>
                          <a:spcPts val="0"/>
                        </a:spcAft>
                      </a:pPr>
                      <a:r>
                        <a:rPr lang="fr-FR" sz="2000" dirty="0">
                          <a:effectLst/>
                        </a:rPr>
                        <a:t>Hêtre en milliers de m3</a:t>
                      </a:r>
                      <a:endParaRPr lang="fr-FR" sz="2000" dirty="0">
                        <a:effectLst/>
                        <a:latin typeface="Calibri"/>
                        <a:ea typeface="Calibri"/>
                        <a:cs typeface="Times New Roman"/>
                      </a:endParaRPr>
                    </a:p>
                  </a:txBody>
                  <a:tcPr marL="44450" marR="44450" marT="0" marB="0" anchor="ctr"/>
                </a:tc>
                <a:tc>
                  <a:txBody>
                    <a:bodyPr/>
                    <a:lstStyle/>
                    <a:p>
                      <a:pPr algn="r">
                        <a:lnSpc>
                          <a:spcPct val="115000"/>
                        </a:lnSpc>
                        <a:spcAft>
                          <a:spcPts val="0"/>
                        </a:spcAft>
                      </a:pPr>
                      <a:r>
                        <a:rPr lang="fr-FR" sz="2000">
                          <a:effectLst/>
                        </a:rPr>
                        <a:t>71.5</a:t>
                      </a:r>
                      <a:endParaRPr lang="fr-FR" sz="2000">
                        <a:effectLst/>
                        <a:latin typeface="Calibri"/>
                        <a:ea typeface="Calibri"/>
                        <a:cs typeface="Times New Roman"/>
                      </a:endParaRPr>
                    </a:p>
                  </a:txBody>
                  <a:tcPr marL="44450" marR="44450" marT="0" marB="0" anchor="ctr"/>
                </a:tc>
                <a:tc>
                  <a:txBody>
                    <a:bodyPr/>
                    <a:lstStyle/>
                    <a:p>
                      <a:pPr algn="r">
                        <a:lnSpc>
                          <a:spcPct val="115000"/>
                        </a:lnSpc>
                        <a:spcAft>
                          <a:spcPts val="0"/>
                        </a:spcAft>
                      </a:pPr>
                      <a:r>
                        <a:rPr lang="fr-FR" sz="2000">
                          <a:effectLst/>
                        </a:rPr>
                        <a:t>87.3</a:t>
                      </a:r>
                      <a:endParaRPr lang="fr-FR" sz="2000">
                        <a:effectLst/>
                        <a:latin typeface="Calibri"/>
                        <a:ea typeface="Calibri"/>
                        <a:cs typeface="Times New Roman"/>
                      </a:endParaRPr>
                    </a:p>
                  </a:txBody>
                  <a:tcPr marL="44450" marR="44450" marT="0" marB="0" anchor="ctr"/>
                </a:tc>
                <a:tc>
                  <a:txBody>
                    <a:bodyPr/>
                    <a:lstStyle/>
                    <a:p>
                      <a:pPr algn="r">
                        <a:lnSpc>
                          <a:spcPct val="115000"/>
                        </a:lnSpc>
                        <a:spcAft>
                          <a:spcPts val="0"/>
                        </a:spcAft>
                      </a:pPr>
                      <a:r>
                        <a:rPr lang="fr-FR" sz="2000">
                          <a:effectLst/>
                        </a:rPr>
                        <a:t>132.7</a:t>
                      </a:r>
                      <a:endParaRPr lang="fr-FR" sz="2000">
                        <a:effectLst/>
                        <a:latin typeface="Calibri"/>
                        <a:ea typeface="Calibri"/>
                        <a:cs typeface="Times New Roman"/>
                      </a:endParaRPr>
                    </a:p>
                  </a:txBody>
                  <a:tcPr marL="44450" marR="44450" marT="0" marB="0" anchor="ctr"/>
                </a:tc>
                <a:tc>
                  <a:txBody>
                    <a:bodyPr/>
                    <a:lstStyle/>
                    <a:p>
                      <a:pPr algn="r">
                        <a:lnSpc>
                          <a:spcPct val="115000"/>
                        </a:lnSpc>
                        <a:spcAft>
                          <a:spcPts val="0"/>
                        </a:spcAft>
                      </a:pPr>
                      <a:r>
                        <a:rPr lang="fr-FR" sz="2000" dirty="0">
                          <a:effectLst/>
                        </a:rPr>
                        <a:t>144.7</a:t>
                      </a:r>
                      <a:endParaRPr lang="fr-FR" sz="2000" dirty="0">
                        <a:effectLst/>
                        <a:latin typeface="Calibri"/>
                        <a:ea typeface="Calibri"/>
                        <a:cs typeface="Times New Roman"/>
                      </a:endParaRPr>
                    </a:p>
                  </a:txBody>
                  <a:tcPr marL="44450" marR="44450" marT="0" marB="0" anchor="ctr"/>
                </a:tc>
                <a:extLst>
                  <a:ext uri="{0D108BD9-81ED-4DB2-BD59-A6C34878D82A}">
                    <a16:rowId xmlns="" xmlns:a16="http://schemas.microsoft.com/office/drawing/2014/main" val="10003"/>
                  </a:ext>
                </a:extLst>
              </a:tr>
              <a:tr h="554106">
                <a:tc>
                  <a:txBody>
                    <a:bodyPr/>
                    <a:lstStyle/>
                    <a:p>
                      <a:pPr>
                        <a:lnSpc>
                          <a:spcPct val="115000"/>
                        </a:lnSpc>
                        <a:spcAft>
                          <a:spcPts val="0"/>
                        </a:spcAft>
                      </a:pPr>
                      <a:r>
                        <a:rPr lang="fr-FR" sz="2000" dirty="0">
                          <a:effectLst/>
                        </a:rPr>
                        <a:t>Hêtre en pourcentage de la récolte </a:t>
                      </a:r>
                      <a:endParaRPr lang="fr-FR" sz="2000" dirty="0">
                        <a:effectLst/>
                        <a:latin typeface="Calibri"/>
                        <a:ea typeface="Calibri"/>
                        <a:cs typeface="Times New Roman"/>
                      </a:endParaRPr>
                    </a:p>
                  </a:txBody>
                  <a:tcPr marL="44450" marR="44450" marT="0" marB="0" anchor="ctr"/>
                </a:tc>
                <a:tc>
                  <a:txBody>
                    <a:bodyPr/>
                    <a:lstStyle/>
                    <a:p>
                      <a:pPr algn="r">
                        <a:lnSpc>
                          <a:spcPct val="115000"/>
                        </a:lnSpc>
                        <a:spcAft>
                          <a:spcPts val="0"/>
                        </a:spcAft>
                      </a:pPr>
                      <a:r>
                        <a:rPr lang="fr-FR" sz="2000" dirty="0">
                          <a:effectLst/>
                        </a:rPr>
                        <a:t>6,7%</a:t>
                      </a:r>
                      <a:endParaRPr lang="fr-FR" sz="2000" dirty="0">
                        <a:effectLst/>
                        <a:latin typeface="Calibri"/>
                        <a:ea typeface="Calibri"/>
                        <a:cs typeface="Times New Roman"/>
                      </a:endParaRPr>
                    </a:p>
                  </a:txBody>
                  <a:tcPr marL="44450" marR="44450" marT="0" marB="0" anchor="ctr"/>
                </a:tc>
                <a:tc>
                  <a:txBody>
                    <a:bodyPr/>
                    <a:lstStyle/>
                    <a:p>
                      <a:pPr algn="r">
                        <a:lnSpc>
                          <a:spcPct val="115000"/>
                        </a:lnSpc>
                        <a:spcAft>
                          <a:spcPts val="0"/>
                        </a:spcAft>
                      </a:pPr>
                      <a:r>
                        <a:rPr lang="fr-FR" sz="2000" dirty="0">
                          <a:effectLst/>
                        </a:rPr>
                        <a:t>7,6%</a:t>
                      </a:r>
                      <a:endParaRPr lang="fr-FR" sz="2000" dirty="0">
                        <a:effectLst/>
                        <a:latin typeface="Calibri"/>
                        <a:ea typeface="Calibri"/>
                        <a:cs typeface="Times New Roman"/>
                      </a:endParaRPr>
                    </a:p>
                  </a:txBody>
                  <a:tcPr marL="44450" marR="44450" marT="0" marB="0" anchor="ctr"/>
                </a:tc>
                <a:tc>
                  <a:txBody>
                    <a:bodyPr/>
                    <a:lstStyle/>
                    <a:p>
                      <a:pPr algn="r">
                        <a:lnSpc>
                          <a:spcPct val="115000"/>
                        </a:lnSpc>
                        <a:spcAft>
                          <a:spcPts val="0"/>
                        </a:spcAft>
                      </a:pPr>
                      <a:r>
                        <a:rPr lang="fr-FR" sz="2000" dirty="0">
                          <a:effectLst/>
                        </a:rPr>
                        <a:t>11,3%</a:t>
                      </a:r>
                      <a:endParaRPr lang="fr-FR" sz="2000" dirty="0">
                        <a:effectLst/>
                        <a:latin typeface="Calibri"/>
                        <a:ea typeface="Calibri"/>
                        <a:cs typeface="Times New Roman"/>
                      </a:endParaRPr>
                    </a:p>
                  </a:txBody>
                  <a:tcPr marL="44450" marR="44450" marT="0" marB="0" anchor="ctr"/>
                </a:tc>
                <a:tc>
                  <a:txBody>
                    <a:bodyPr/>
                    <a:lstStyle/>
                    <a:p>
                      <a:pPr algn="r">
                        <a:lnSpc>
                          <a:spcPct val="115000"/>
                        </a:lnSpc>
                        <a:spcAft>
                          <a:spcPts val="0"/>
                        </a:spcAft>
                      </a:pPr>
                      <a:r>
                        <a:rPr lang="fr-FR" sz="2000" b="1" dirty="0">
                          <a:effectLst/>
                        </a:rPr>
                        <a:t>13%</a:t>
                      </a:r>
                      <a:endParaRPr lang="fr-FR" sz="2000" b="1" dirty="0">
                        <a:effectLst/>
                        <a:latin typeface="Calibri"/>
                        <a:ea typeface="Calibri"/>
                        <a:cs typeface="Times New Roman"/>
                      </a:endParaRPr>
                    </a:p>
                  </a:txBody>
                  <a:tcPr marL="44450" marR="44450" marT="0" marB="0" anchor="ct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186633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3448" y="116632"/>
            <a:ext cx="8229600" cy="634082"/>
          </a:xfrm>
        </p:spPr>
        <p:txBody>
          <a:bodyPr>
            <a:normAutofit/>
          </a:bodyPr>
          <a:lstStyle/>
          <a:p>
            <a:r>
              <a:rPr lang="fr-FR" sz="3200" b="1" dirty="0"/>
              <a:t>Les régions françaises exportatrices de grumes</a:t>
            </a:r>
          </a:p>
        </p:txBody>
      </p:sp>
      <p:pic>
        <p:nvPicPr>
          <p:cNvPr id="4" name="Espace réservé du contenu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5780" y="836712"/>
            <a:ext cx="8424936" cy="3521928"/>
          </a:xfrm>
          <a:prstGeom prst="rect">
            <a:avLst/>
          </a:prstGeom>
          <a:noFill/>
          <a:ln>
            <a:noFill/>
          </a:ln>
        </p:spPr>
      </p:pic>
      <p:sp>
        <p:nvSpPr>
          <p:cNvPr id="5" name="ZoneTexte 4"/>
          <p:cNvSpPr txBox="1"/>
          <p:nvPr/>
        </p:nvSpPr>
        <p:spPr>
          <a:xfrm>
            <a:off x="0" y="4519940"/>
            <a:ext cx="8046720" cy="1569660"/>
          </a:xfrm>
          <a:prstGeom prst="rect">
            <a:avLst/>
          </a:prstGeom>
          <a:noFill/>
        </p:spPr>
        <p:txBody>
          <a:bodyPr wrap="square" rtlCol="0">
            <a:spAutoFit/>
          </a:bodyPr>
          <a:lstStyle/>
          <a:p>
            <a:r>
              <a:rPr lang="fr-FR" sz="2400" dirty="0"/>
              <a:t>Les régions limitrophes de la Belgique y exportent fortement jusqu’à 30% et les grumes sont chargées à Anvers (Cout du fret vers la Chine environ 50€/m3… = quelques centaines de Km sur route en France…)</a:t>
            </a:r>
          </a:p>
        </p:txBody>
      </p:sp>
    </p:spTree>
    <p:extLst>
      <p:ext uri="{BB962C8B-B14F-4D97-AF65-F5344CB8AC3E}">
        <p14:creationId xmlns:p14="http://schemas.microsoft.com/office/powerpoint/2010/main" val="25943448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66829" y="115492"/>
            <a:ext cx="6607175" cy="401240"/>
          </a:xfrm>
        </p:spPr>
        <p:txBody>
          <a:bodyPr rtlCol="0">
            <a:normAutofit fontScale="90000"/>
          </a:bodyPr>
          <a:lstStyle/>
          <a:p>
            <a:pPr>
              <a:defRPr/>
            </a:pPr>
            <a:r>
              <a:rPr lang="fr-FR" b="1" dirty="0"/>
              <a:t>Dépendance des importations</a:t>
            </a:r>
          </a:p>
        </p:txBody>
      </p:sp>
      <p:pic>
        <p:nvPicPr>
          <p:cNvPr id="45059" name="Espace réservé du graphique 7"/>
          <p:cNvPicPr>
            <a:picLocks noGrp="1" noChangeAspect="1"/>
          </p:cNvPicPr>
          <p:nvPr>
            <p:ph type="chart" idx="4294967295"/>
          </p:nvPr>
        </p:nvPicPr>
        <p:blipFill>
          <a:blip r:embed="rId3">
            <a:extLst>
              <a:ext uri="{28A0092B-C50C-407E-A947-70E740481C1C}">
                <a14:useLocalDpi xmlns:a14="http://schemas.microsoft.com/office/drawing/2010/main" val="0"/>
              </a:ext>
            </a:extLst>
          </a:blip>
          <a:srcRect/>
          <a:stretch>
            <a:fillRect/>
          </a:stretch>
        </p:blipFill>
        <p:spPr>
          <a:xfrm>
            <a:off x="5780088" y="857251"/>
            <a:ext cx="3363912" cy="3682603"/>
          </a:xfrm>
        </p:spPr>
      </p:pic>
      <p:sp>
        <p:nvSpPr>
          <p:cNvPr id="45060" name="Rectangle 2"/>
          <p:cNvSpPr>
            <a:spLocks noChangeArrowheads="1"/>
          </p:cNvSpPr>
          <p:nvPr/>
        </p:nvSpPr>
        <p:spPr bwMode="auto">
          <a:xfrm>
            <a:off x="3"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charset="0"/>
              <a:buChar char="•"/>
              <a:defRPr>
                <a:solidFill>
                  <a:schemeClr val="tx1"/>
                </a:solidFill>
                <a:latin typeface="Calibri" pitchFamily="34" charset="0"/>
              </a:defRPr>
            </a:lvl9pPr>
          </a:lstStyle>
          <a:p>
            <a:pPr eaLnBrk="0" fontAlgn="base" hangingPunct="0">
              <a:lnSpc>
                <a:spcPct val="100000"/>
              </a:lnSpc>
              <a:spcBef>
                <a:spcPct val="0"/>
              </a:spcBef>
              <a:spcAft>
                <a:spcPct val="0"/>
              </a:spcAft>
              <a:buFontTx/>
              <a:buNone/>
            </a:pPr>
            <a:endParaRPr lang="fr-FR" altLang="fr-FR" sz="1800">
              <a:solidFill>
                <a:prstClr val="black"/>
              </a:solidFill>
              <a:latin typeface="Times New Roman" pitchFamily="18" charset="0"/>
            </a:endParaRPr>
          </a:p>
        </p:txBody>
      </p:sp>
      <p:graphicFrame>
        <p:nvGraphicFramePr>
          <p:cNvPr id="45061" name="Objet 4"/>
          <p:cNvGraphicFramePr>
            <a:graphicFrameLocks noChangeAspect="1"/>
          </p:cNvGraphicFramePr>
          <p:nvPr>
            <p:extLst>
              <p:ext uri="{D42A27DB-BD31-4B8C-83A1-F6EECF244321}">
                <p14:modId xmlns:p14="http://schemas.microsoft.com/office/powerpoint/2010/main" val="701397318"/>
              </p:ext>
            </p:extLst>
          </p:nvPr>
        </p:nvGraphicFramePr>
        <p:xfrm>
          <a:off x="171451" y="672585"/>
          <a:ext cx="5643563" cy="4942581"/>
        </p:xfrm>
        <a:graphic>
          <a:graphicData uri="http://schemas.openxmlformats.org/presentationml/2006/ole">
            <mc:AlternateContent xmlns:mc="http://schemas.openxmlformats.org/markup-compatibility/2006">
              <mc:Choice xmlns:v="urn:schemas-microsoft-com:vml" Requires="v">
                <p:oleObj spid="_x0000_s4166" name="Diapositive" r:id="rId4" imgW="305509" imgH="229312" progId="PowerPoint.Slide.8">
                  <p:embed/>
                </p:oleObj>
              </mc:Choice>
              <mc:Fallback>
                <p:oleObj name="Diapositive" r:id="rId4" imgW="305509" imgH="229312" progId="PowerPoint.Slide.8">
                  <p:embed/>
                  <p:pic>
                    <p:nvPicPr>
                      <p:cNvPr id="0" name="Picture 5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51" y="672585"/>
                        <a:ext cx="5643563" cy="49425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5062" name="ZoneTexte 6"/>
          <p:cNvSpPr txBox="1">
            <a:spLocks noChangeArrowheads="1"/>
          </p:cNvSpPr>
          <p:nvPr/>
        </p:nvSpPr>
        <p:spPr bwMode="auto">
          <a:xfrm>
            <a:off x="5986467" y="4414837"/>
            <a:ext cx="31321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charset="0"/>
              <a:buChar char="•"/>
              <a:defRPr>
                <a:solidFill>
                  <a:schemeClr val="tx1"/>
                </a:solidFill>
                <a:latin typeface="Calibri" pitchFamily="34" charset="0"/>
              </a:defRPr>
            </a:lvl9pPr>
          </a:lstStyle>
          <a:p>
            <a:pPr eaLnBrk="0" fontAlgn="base" hangingPunct="0">
              <a:lnSpc>
                <a:spcPct val="100000"/>
              </a:lnSpc>
              <a:spcBef>
                <a:spcPct val="0"/>
              </a:spcBef>
              <a:spcAft>
                <a:spcPct val="0"/>
              </a:spcAft>
              <a:buFontTx/>
              <a:buNone/>
            </a:pPr>
            <a:r>
              <a:rPr lang="fr-FR" altLang="fr-FR" sz="1800" dirty="0">
                <a:solidFill>
                  <a:prstClr val="black"/>
                </a:solidFill>
                <a:latin typeface="Times New Roman" pitchFamily="18" charset="0"/>
              </a:rPr>
              <a:t>En 2013, le déficit commercial en sciages résineux est à un plus bas depuis 15 ans à 578 Millions d’€</a:t>
            </a:r>
          </a:p>
        </p:txBody>
      </p:sp>
      <p:sp>
        <p:nvSpPr>
          <p:cNvPr id="45063" name="ZoneTexte 9"/>
          <p:cNvSpPr txBox="1">
            <a:spLocks noChangeArrowheads="1"/>
          </p:cNvSpPr>
          <p:nvPr/>
        </p:nvSpPr>
        <p:spPr bwMode="auto">
          <a:xfrm>
            <a:off x="171451" y="5780782"/>
            <a:ext cx="691514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charset="0"/>
              <a:buChar char="•"/>
              <a:defRPr>
                <a:solidFill>
                  <a:schemeClr val="tx1"/>
                </a:solidFill>
                <a:latin typeface="Calibri" pitchFamily="34" charset="0"/>
              </a:defRPr>
            </a:lvl9pPr>
          </a:lstStyle>
          <a:p>
            <a:pPr eaLnBrk="0" fontAlgn="base" hangingPunct="0">
              <a:lnSpc>
                <a:spcPct val="100000"/>
              </a:lnSpc>
              <a:spcBef>
                <a:spcPct val="0"/>
              </a:spcBef>
              <a:spcAft>
                <a:spcPct val="0"/>
              </a:spcAft>
              <a:buFontTx/>
              <a:buNone/>
            </a:pPr>
            <a:r>
              <a:rPr lang="fr-FR" altLang="fr-FR" sz="3200" b="1" dirty="0">
                <a:solidFill>
                  <a:prstClr val="black"/>
                </a:solidFill>
                <a:latin typeface="Times New Roman" pitchFamily="18" charset="0"/>
              </a:rPr>
              <a:t>La France exporte 30% de la récolte de grumes et importe 40% de sciages</a:t>
            </a:r>
          </a:p>
        </p:txBody>
      </p:sp>
    </p:spTree>
    <p:extLst>
      <p:ext uri="{BB962C8B-B14F-4D97-AF65-F5344CB8AC3E}">
        <p14:creationId xmlns:p14="http://schemas.microsoft.com/office/powerpoint/2010/main" val="1967766696"/>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qu’en conclure ?</a:t>
            </a:r>
          </a:p>
        </p:txBody>
      </p:sp>
      <p:sp>
        <p:nvSpPr>
          <p:cNvPr id="3" name="ZoneTexte 2"/>
          <p:cNvSpPr txBox="1"/>
          <p:nvPr/>
        </p:nvSpPr>
        <p:spPr>
          <a:xfrm>
            <a:off x="304800" y="1600200"/>
            <a:ext cx="8382000" cy="4031873"/>
          </a:xfrm>
          <a:prstGeom prst="rect">
            <a:avLst/>
          </a:prstGeom>
          <a:noFill/>
        </p:spPr>
        <p:txBody>
          <a:bodyPr wrap="square" rtlCol="0">
            <a:spAutoFit/>
          </a:bodyPr>
          <a:lstStyle/>
          <a:p>
            <a:pPr marL="285750" indent="-285750">
              <a:buFontTx/>
              <a:buChar char="-"/>
            </a:pPr>
            <a:r>
              <a:rPr lang="fr-FR" sz="3200" dirty="0"/>
              <a:t>La France est un acteur significatif du marché mondial des bois (Top 10)</a:t>
            </a:r>
          </a:p>
          <a:p>
            <a:pPr marL="285750" indent="-285750">
              <a:buFontTx/>
              <a:buChar char="-"/>
            </a:pPr>
            <a:r>
              <a:rPr lang="fr-FR" sz="3200" dirty="0"/>
              <a:t>Peut être en perte de vitesse ?</a:t>
            </a:r>
          </a:p>
          <a:p>
            <a:pPr marL="285750" indent="-285750">
              <a:buFontTx/>
              <a:buChar char="-"/>
            </a:pPr>
            <a:r>
              <a:rPr lang="fr-FR" sz="3200" dirty="0"/>
              <a:t>Baisse de la consommation de produits locaux au profit de produits d’importations moins chers (production de masse compétitive), plus adaptés aux besoins (innovation, standardisation, normalisation)…</a:t>
            </a:r>
          </a:p>
        </p:txBody>
      </p:sp>
    </p:spTree>
    <p:extLst>
      <p:ext uri="{BB962C8B-B14F-4D97-AF65-F5344CB8AC3E}">
        <p14:creationId xmlns:p14="http://schemas.microsoft.com/office/powerpoint/2010/main" val="29788853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2492896"/>
            <a:ext cx="7772400" cy="1143000"/>
          </a:xfrm>
        </p:spPr>
        <p:txBody>
          <a:bodyPr>
            <a:normAutofit fontScale="90000"/>
          </a:bodyPr>
          <a:lstStyle/>
          <a:p>
            <a:r>
              <a:rPr lang="fr-FR" b="1" dirty="0">
                <a:effectLst>
                  <a:outerShdw blurRad="38100" dist="38100" dir="2700000" algn="tl">
                    <a:srgbClr val="C0C0C0"/>
                  </a:outerShdw>
                </a:effectLst>
              </a:rPr>
              <a:t>Adéquation de la ressource </a:t>
            </a:r>
            <a:br>
              <a:rPr lang="fr-FR" b="1" dirty="0">
                <a:effectLst>
                  <a:outerShdw blurRad="38100" dist="38100" dir="2700000" algn="tl">
                    <a:srgbClr val="C0C0C0"/>
                  </a:outerShdw>
                </a:effectLst>
              </a:rPr>
            </a:br>
            <a:r>
              <a:rPr lang="fr-FR" b="1" dirty="0">
                <a:effectLst>
                  <a:outerShdw blurRad="38100" dist="38100" dir="2700000" algn="tl">
                    <a:srgbClr val="C0C0C0"/>
                  </a:outerShdw>
                </a:effectLst>
              </a:rPr>
              <a:t>à la demande du marché ?</a:t>
            </a:r>
            <a:endParaRPr lang="fr-FR" dirty="0"/>
          </a:p>
        </p:txBody>
      </p:sp>
    </p:spTree>
    <p:extLst>
      <p:ext uri="{BB962C8B-B14F-4D97-AF65-F5344CB8AC3E}">
        <p14:creationId xmlns:p14="http://schemas.microsoft.com/office/powerpoint/2010/main" val="3366984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5"/>
          <p:cNvSpPr>
            <a:spLocks noChangeArrowheads="1"/>
          </p:cNvSpPr>
          <p:nvPr/>
        </p:nvSpPr>
        <p:spPr bwMode="auto">
          <a:xfrm>
            <a:off x="957263" y="908050"/>
            <a:ext cx="2419350" cy="366712"/>
          </a:xfrm>
          <a:prstGeom prst="rect">
            <a:avLst/>
          </a:prstGeom>
          <a:noFill/>
          <a:ln w="9525" algn="ctr">
            <a:noFill/>
            <a:miter lim="800000"/>
            <a:headEnd/>
            <a:tailEnd/>
          </a:ln>
          <a:effectLst/>
        </p:spPr>
        <p:txBody>
          <a:bodyPr>
            <a:spAutoFit/>
          </a:bodyPr>
          <a:lstStyle/>
          <a:p>
            <a:pPr>
              <a:spcBef>
                <a:spcPct val="50000"/>
              </a:spcBef>
            </a:pPr>
            <a:r>
              <a:rPr lang="fr-FR" b="1" dirty="0">
                <a:solidFill>
                  <a:srgbClr val="EE1753"/>
                </a:solidFill>
              </a:rPr>
              <a:t>Une vaste ressource</a:t>
            </a:r>
          </a:p>
        </p:txBody>
      </p:sp>
      <p:sp>
        <p:nvSpPr>
          <p:cNvPr id="20486" name="Rectangle 6"/>
          <p:cNvSpPr>
            <a:spLocks noChangeArrowheads="1"/>
          </p:cNvSpPr>
          <p:nvPr/>
        </p:nvSpPr>
        <p:spPr bwMode="auto">
          <a:xfrm>
            <a:off x="5105400" y="6356236"/>
            <a:ext cx="2488474" cy="507831"/>
          </a:xfrm>
          <a:prstGeom prst="rect">
            <a:avLst/>
          </a:prstGeom>
          <a:noFill/>
          <a:ln w="9525">
            <a:noFill/>
            <a:miter lim="800000"/>
            <a:headEnd/>
            <a:tailEnd/>
          </a:ln>
          <a:effectLst/>
        </p:spPr>
        <p:txBody>
          <a:bodyPr wrap="square">
            <a:spAutoFit/>
          </a:bodyPr>
          <a:lstStyle/>
          <a:p>
            <a:r>
              <a:rPr lang="fr-FR" sz="900" dirty="0">
                <a:latin typeface="Calibri" pitchFamily="34" charset="0"/>
              </a:rPr>
              <a:t>Mm3 : Millions de mètres cube</a:t>
            </a:r>
          </a:p>
          <a:p>
            <a:r>
              <a:rPr lang="fr-FR" sz="900" dirty="0">
                <a:latin typeface="Calibri" pitchFamily="34" charset="0"/>
              </a:rPr>
              <a:t>* soit environ 16 Mm3 d’équivalent bois ronds</a:t>
            </a:r>
          </a:p>
          <a:p>
            <a:r>
              <a:rPr lang="fr-FR" sz="900" dirty="0">
                <a:latin typeface="Calibri" pitchFamily="34" charset="0"/>
              </a:rPr>
              <a:t>** soit 0,3 Mm3 d’équivalent bois ronds</a:t>
            </a:r>
          </a:p>
        </p:txBody>
      </p:sp>
      <p:sp>
        <p:nvSpPr>
          <p:cNvPr id="20488" name="Text Box 8"/>
          <p:cNvSpPr txBox="1">
            <a:spLocks noChangeArrowheads="1"/>
          </p:cNvSpPr>
          <p:nvPr/>
        </p:nvSpPr>
        <p:spPr bwMode="auto">
          <a:xfrm>
            <a:off x="179388" y="188913"/>
            <a:ext cx="5184775" cy="376237"/>
          </a:xfrm>
          <a:prstGeom prst="rect">
            <a:avLst/>
          </a:prstGeom>
          <a:solidFill>
            <a:srgbClr val="7BC042"/>
          </a:solidFill>
          <a:ln w="9525">
            <a:solidFill>
              <a:schemeClr val="tx2"/>
            </a:solidFill>
            <a:miter lim="800000"/>
            <a:headEnd/>
            <a:tailEnd/>
          </a:ln>
          <a:effectLst/>
        </p:spPr>
        <p:txBody>
          <a:bodyPr>
            <a:spAutoFit/>
          </a:bodyPr>
          <a:lstStyle/>
          <a:p>
            <a:r>
              <a:rPr lang="fr-FR" b="1">
                <a:solidFill>
                  <a:schemeClr val="bg1"/>
                </a:solidFill>
              </a:rPr>
              <a:t>Repères sur la production de bois en France  </a:t>
            </a:r>
          </a:p>
        </p:txBody>
      </p:sp>
      <p:pic>
        <p:nvPicPr>
          <p:cNvPr id="20490" name="Picture 10"/>
          <p:cNvPicPr>
            <a:picLocks noChangeAspect="1" noChangeArrowheads="1"/>
          </p:cNvPicPr>
          <p:nvPr/>
        </p:nvPicPr>
        <p:blipFill>
          <a:blip r:embed="rId2" cstate="print"/>
          <a:srcRect/>
          <a:stretch>
            <a:fillRect/>
          </a:stretch>
        </p:blipFill>
        <p:spPr bwMode="auto">
          <a:xfrm>
            <a:off x="4572000" y="908050"/>
            <a:ext cx="4535488" cy="5448300"/>
          </a:xfrm>
          <a:prstGeom prst="rect">
            <a:avLst/>
          </a:prstGeom>
          <a:noFill/>
          <a:ln w="9525">
            <a:noFill/>
            <a:miter lim="800000"/>
            <a:headEnd/>
            <a:tailEnd/>
          </a:ln>
          <a:effectLst/>
        </p:spPr>
      </p:pic>
      <p:sp>
        <p:nvSpPr>
          <p:cNvPr id="7" name="ZoneTexte 6"/>
          <p:cNvSpPr txBox="1"/>
          <p:nvPr/>
        </p:nvSpPr>
        <p:spPr>
          <a:xfrm>
            <a:off x="4572000" y="2668072"/>
            <a:ext cx="1066800" cy="523220"/>
          </a:xfrm>
          <a:prstGeom prst="rect">
            <a:avLst/>
          </a:prstGeom>
          <a:noFill/>
        </p:spPr>
        <p:txBody>
          <a:bodyPr wrap="square" rtlCol="0">
            <a:spAutoFit/>
          </a:bodyPr>
          <a:lstStyle/>
          <a:p>
            <a:r>
              <a:rPr lang="fr-FR" sz="2800" b="1" dirty="0"/>
              <a:t>67%</a:t>
            </a:r>
          </a:p>
        </p:txBody>
      </p:sp>
      <p:pic>
        <p:nvPicPr>
          <p:cNvPr id="8" name="Picture 2"/>
          <p:cNvPicPr>
            <a:picLocks noChangeAspect="1" noChangeArrowheads="1"/>
          </p:cNvPicPr>
          <p:nvPr/>
        </p:nvPicPr>
        <p:blipFill>
          <a:blip r:embed="rId3" cstate="email"/>
          <a:srcRect/>
          <a:stretch>
            <a:fillRect/>
          </a:stretch>
        </p:blipFill>
        <p:spPr bwMode="auto">
          <a:xfrm>
            <a:off x="179388" y="2007549"/>
            <a:ext cx="4392612" cy="43486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p:cNvPicPr>
            <a:picLocks noChangeAspect="1" noChangeArrowheads="1"/>
          </p:cNvPicPr>
          <p:nvPr/>
        </p:nvPicPr>
        <p:blipFill>
          <a:blip r:embed="rId2" cstate="print"/>
          <a:srcRect/>
          <a:stretch>
            <a:fillRect/>
          </a:stretch>
        </p:blipFill>
        <p:spPr bwMode="auto">
          <a:xfrm>
            <a:off x="1403648" y="980728"/>
            <a:ext cx="7412037" cy="3662362"/>
          </a:xfrm>
          <a:prstGeom prst="rect">
            <a:avLst/>
          </a:prstGeom>
          <a:noFill/>
          <a:ln w="9525">
            <a:solidFill>
              <a:schemeClr val="tx2"/>
            </a:solidFill>
            <a:miter lim="800000"/>
            <a:headEnd/>
            <a:tailEnd/>
          </a:ln>
          <a:effectLst/>
        </p:spPr>
      </p:pic>
      <p:sp>
        <p:nvSpPr>
          <p:cNvPr id="21509" name="Rectangle 5"/>
          <p:cNvSpPr>
            <a:spLocks noChangeArrowheads="1"/>
          </p:cNvSpPr>
          <p:nvPr/>
        </p:nvSpPr>
        <p:spPr bwMode="auto">
          <a:xfrm>
            <a:off x="251520" y="4653136"/>
            <a:ext cx="8712968" cy="1190625"/>
          </a:xfrm>
          <a:prstGeom prst="rect">
            <a:avLst/>
          </a:prstGeom>
          <a:noFill/>
          <a:ln w="9525">
            <a:noFill/>
            <a:miter lim="800000"/>
            <a:headEnd/>
            <a:tailEnd/>
          </a:ln>
          <a:effectLst/>
        </p:spPr>
        <p:txBody>
          <a:bodyPr wrap="square">
            <a:spAutoFit/>
          </a:bodyPr>
          <a:lstStyle/>
          <a:p>
            <a:r>
              <a:rPr lang="fr-FR" dirty="0">
                <a:latin typeface="Calibri" pitchFamily="34" charset="0"/>
              </a:rPr>
              <a:t>On observe une augmentation de </a:t>
            </a:r>
            <a:r>
              <a:rPr lang="fr-FR" b="1" dirty="0">
                <a:latin typeface="Calibri" pitchFamily="34" charset="0"/>
              </a:rPr>
              <a:t>41%</a:t>
            </a:r>
            <a:r>
              <a:rPr lang="fr-FR" dirty="0">
                <a:latin typeface="Calibri" pitchFamily="34" charset="0"/>
              </a:rPr>
              <a:t> de la récolte de bois en forêt privée durant ces cinquante dernières années. </a:t>
            </a:r>
            <a:r>
              <a:rPr lang="fr-FR" b="1" dirty="0">
                <a:latin typeface="Calibri" pitchFamily="34" charset="0"/>
              </a:rPr>
              <a:t>60,9</a:t>
            </a:r>
            <a:r>
              <a:rPr lang="fr-FR" dirty="0">
                <a:latin typeface="Calibri" pitchFamily="34" charset="0"/>
              </a:rPr>
              <a:t> millions de m3 récoltés en 2013 dont </a:t>
            </a:r>
            <a:r>
              <a:rPr lang="fr-FR" b="1" dirty="0">
                <a:latin typeface="Calibri" pitchFamily="34" charset="0"/>
              </a:rPr>
              <a:t>25,1 </a:t>
            </a:r>
            <a:r>
              <a:rPr lang="fr-FR" dirty="0">
                <a:latin typeface="Calibri" pitchFamily="34" charset="0"/>
              </a:rPr>
              <a:t>millions de m</a:t>
            </a:r>
            <a:r>
              <a:rPr lang="fr-FR" baseline="30000" dirty="0">
                <a:latin typeface="Calibri" pitchFamily="34" charset="0"/>
              </a:rPr>
              <a:t>3</a:t>
            </a:r>
            <a:r>
              <a:rPr lang="fr-FR" dirty="0">
                <a:latin typeface="Calibri" pitchFamily="34" charset="0"/>
              </a:rPr>
              <a:t> non commercialisés. Sur les 2,6 milliards de m</a:t>
            </a:r>
            <a:r>
              <a:rPr lang="fr-FR" baseline="30000" dirty="0">
                <a:latin typeface="Calibri" pitchFamily="34" charset="0"/>
              </a:rPr>
              <a:t>3</a:t>
            </a:r>
            <a:r>
              <a:rPr lang="fr-FR" dirty="0">
                <a:latin typeface="Calibri" pitchFamily="34" charset="0"/>
              </a:rPr>
              <a:t> de stock de bois sur pied, </a:t>
            </a:r>
            <a:r>
              <a:rPr lang="fr-FR" b="1" dirty="0">
                <a:latin typeface="Calibri" pitchFamily="34" charset="0"/>
              </a:rPr>
              <a:t>2,3 %</a:t>
            </a:r>
            <a:r>
              <a:rPr lang="fr-FR" dirty="0">
                <a:latin typeface="Calibri" pitchFamily="34" charset="0"/>
              </a:rPr>
              <a:t> ont été récoltés en 2013.</a:t>
            </a:r>
          </a:p>
        </p:txBody>
      </p:sp>
      <p:sp>
        <p:nvSpPr>
          <p:cNvPr id="21510" name="Rectangle 6"/>
          <p:cNvSpPr>
            <a:spLocks noChangeArrowheads="1"/>
          </p:cNvSpPr>
          <p:nvPr/>
        </p:nvSpPr>
        <p:spPr bwMode="auto">
          <a:xfrm>
            <a:off x="998201" y="519063"/>
            <a:ext cx="7387407" cy="461665"/>
          </a:xfrm>
          <a:prstGeom prst="rect">
            <a:avLst/>
          </a:prstGeom>
          <a:noFill/>
          <a:ln w="9525">
            <a:noFill/>
            <a:miter lim="800000"/>
            <a:headEnd/>
            <a:tailEnd/>
          </a:ln>
          <a:effectLst/>
        </p:spPr>
        <p:txBody>
          <a:bodyPr wrap="none">
            <a:spAutoFit/>
          </a:bodyPr>
          <a:lstStyle/>
          <a:p>
            <a:r>
              <a:rPr lang="fr-FR" sz="2400" b="1" dirty="0">
                <a:latin typeface="Calibri" pitchFamily="34" charset="0"/>
              </a:rPr>
              <a:t>En 2013, 77% de la récolte de bois se fait en forêt privée.</a:t>
            </a:r>
          </a:p>
        </p:txBody>
      </p:sp>
      <p:sp>
        <p:nvSpPr>
          <p:cNvPr id="21511" name="Rectangle 7"/>
          <p:cNvSpPr>
            <a:spLocks noChangeArrowheads="1"/>
          </p:cNvSpPr>
          <p:nvPr/>
        </p:nvSpPr>
        <p:spPr bwMode="auto">
          <a:xfrm>
            <a:off x="4572000" y="188640"/>
            <a:ext cx="4070350" cy="366713"/>
          </a:xfrm>
          <a:prstGeom prst="rect">
            <a:avLst/>
          </a:prstGeom>
          <a:noFill/>
          <a:ln w="9525" algn="ctr">
            <a:noFill/>
            <a:miter lim="800000"/>
            <a:headEnd/>
            <a:tailEnd/>
          </a:ln>
          <a:effectLst/>
        </p:spPr>
        <p:txBody>
          <a:bodyPr>
            <a:spAutoFit/>
          </a:bodyPr>
          <a:lstStyle/>
          <a:p>
            <a:pPr>
              <a:spcBef>
                <a:spcPct val="50000"/>
              </a:spcBef>
            </a:pPr>
            <a:r>
              <a:rPr lang="fr-FR" b="1" dirty="0">
                <a:solidFill>
                  <a:srgbClr val="EE1753"/>
                </a:solidFill>
              </a:rPr>
              <a:t>La récolte progresse en forêt privée</a:t>
            </a:r>
          </a:p>
        </p:txBody>
      </p:sp>
      <p:sp>
        <p:nvSpPr>
          <p:cNvPr id="6" name="ZoneTexte 5"/>
          <p:cNvSpPr txBox="1"/>
          <p:nvPr/>
        </p:nvSpPr>
        <p:spPr>
          <a:xfrm>
            <a:off x="323528" y="5877272"/>
            <a:ext cx="7544122" cy="1200329"/>
          </a:xfrm>
          <a:prstGeom prst="rect">
            <a:avLst/>
          </a:prstGeom>
          <a:noFill/>
        </p:spPr>
        <p:txBody>
          <a:bodyPr wrap="square" rtlCol="0">
            <a:spAutoFit/>
          </a:bodyPr>
          <a:lstStyle/>
          <a:p>
            <a:r>
              <a:rPr lang="fr-FR" dirty="0">
                <a:latin typeface="Calibri" pitchFamily="34" charset="0"/>
              </a:rPr>
              <a:t>Mais en 2013, </a:t>
            </a:r>
            <a:r>
              <a:rPr lang="fr-FR" b="1" dirty="0">
                <a:latin typeface="Calibri" pitchFamily="34" charset="0"/>
              </a:rPr>
              <a:t>35,8 </a:t>
            </a:r>
            <a:r>
              <a:rPr lang="fr-FR" dirty="0">
                <a:latin typeface="Calibri" pitchFamily="34" charset="0"/>
              </a:rPr>
              <a:t>millions de m</a:t>
            </a:r>
            <a:r>
              <a:rPr lang="fr-FR" baseline="30000" dirty="0">
                <a:latin typeface="Calibri" pitchFamily="34" charset="0"/>
              </a:rPr>
              <a:t>3</a:t>
            </a:r>
            <a:r>
              <a:rPr lang="fr-FR" dirty="0">
                <a:latin typeface="Calibri" pitchFamily="34" charset="0"/>
              </a:rPr>
              <a:t> de bois ont été récoltés et commercialisés, soit une baisse de 10 % par rapport à l'année 2010, ce qui ramène la récolte à un niveau "proche de 2008", celui de la moyenne des dernières années. </a:t>
            </a:r>
          </a:p>
          <a:p>
            <a:endParaRPr lang="fr-F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bwMode="auto">
          <a:xfrm>
            <a:off x="1619672" y="0"/>
            <a:ext cx="7524328" cy="76470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4400" b="1" kern="0" dirty="0">
                <a:solidFill>
                  <a:schemeClr val="tx2"/>
                </a:solidFill>
                <a:effectLst>
                  <a:outerShdw blurRad="38100" dist="38100" dir="2700000" algn="tl">
                    <a:srgbClr val="C0C0C0"/>
                  </a:outerShdw>
                </a:effectLst>
                <a:latin typeface="+mj-lt"/>
                <a:ea typeface="+mj-ea"/>
                <a:cs typeface="+mj-cs"/>
              </a:rPr>
              <a:t>La récolte commercialisée</a:t>
            </a:r>
            <a:endParaRPr kumimoji="0" lang="fr-FR" sz="4400" b="0" i="0" u="none" strike="noStrike" kern="0" cap="none" spc="0" normalizeH="0" baseline="0" noProof="0" dirty="0">
              <a:ln>
                <a:noFill/>
              </a:ln>
              <a:solidFill>
                <a:schemeClr val="tx2"/>
              </a:solidFill>
              <a:effectLst/>
              <a:uLnTx/>
              <a:uFillTx/>
              <a:latin typeface="+mj-lt"/>
              <a:ea typeface="+mj-ea"/>
              <a:cs typeface="+mj-cs"/>
            </a:endParaRPr>
          </a:p>
        </p:txBody>
      </p:sp>
      <p:sp>
        <p:nvSpPr>
          <p:cNvPr id="3" name="ZoneTexte 2"/>
          <p:cNvSpPr txBox="1"/>
          <p:nvPr/>
        </p:nvSpPr>
        <p:spPr>
          <a:xfrm>
            <a:off x="2988568" y="6080227"/>
            <a:ext cx="4551182" cy="369332"/>
          </a:xfrm>
          <a:prstGeom prst="rect">
            <a:avLst/>
          </a:prstGeom>
          <a:noFill/>
        </p:spPr>
        <p:txBody>
          <a:bodyPr wrap="none" rtlCol="0">
            <a:spAutoFit/>
          </a:bodyPr>
          <a:lstStyle/>
          <a:p>
            <a:r>
              <a:rPr lang="fr-FR" sz="1800" i="1" dirty="0"/>
              <a:t>Source Agreste Ministère de l’Agriculture 2012</a:t>
            </a:r>
            <a:endParaRPr lang="en-US" sz="1800" i="1" dirty="0"/>
          </a:p>
        </p:txBody>
      </p:sp>
      <p:sp>
        <p:nvSpPr>
          <p:cNvPr id="4" name="Rectangle 3"/>
          <p:cNvSpPr/>
          <p:nvPr/>
        </p:nvSpPr>
        <p:spPr>
          <a:xfrm>
            <a:off x="1217491" y="916688"/>
            <a:ext cx="800219" cy="461665"/>
          </a:xfrm>
          <a:prstGeom prst="rect">
            <a:avLst/>
          </a:prstGeom>
        </p:spPr>
        <p:txBody>
          <a:bodyPr wrap="none">
            <a:spAutoFit/>
          </a:bodyPr>
          <a:lstStyle/>
          <a:p>
            <a:r>
              <a:rPr lang="fr-FR" dirty="0">
                <a:solidFill>
                  <a:srgbClr val="990000"/>
                </a:solidFill>
              </a:rPr>
              <a:t>Mm</a:t>
            </a:r>
            <a:r>
              <a:rPr lang="fr-FR" baseline="30000" dirty="0">
                <a:solidFill>
                  <a:srgbClr val="990000"/>
                </a:solidFill>
              </a:rPr>
              <a:t>3</a:t>
            </a:r>
            <a:endParaRPr lang="en-US" dirty="0"/>
          </a:p>
        </p:txBody>
      </p:sp>
      <p:graphicFrame>
        <p:nvGraphicFramePr>
          <p:cNvPr id="13" name="Object 16"/>
          <p:cNvGraphicFramePr>
            <a:graphicFrameLocks noGrp="1" noChangeAspect="1"/>
          </p:cNvGraphicFramePr>
          <p:nvPr>
            <p:ph/>
            <p:extLst>
              <p:ext uri="{D42A27DB-BD31-4B8C-83A1-F6EECF244321}">
                <p14:modId xmlns:p14="http://schemas.microsoft.com/office/powerpoint/2010/main" val="2283688683"/>
              </p:ext>
            </p:extLst>
          </p:nvPr>
        </p:nvGraphicFramePr>
        <p:xfrm>
          <a:off x="226891" y="764704"/>
          <a:ext cx="6104721" cy="5137995"/>
        </p:xfrm>
        <a:graphic>
          <a:graphicData uri="http://schemas.openxmlformats.org/drawingml/2006/chart">
            <c:chart xmlns:c="http://schemas.openxmlformats.org/drawingml/2006/chart" xmlns:r="http://schemas.openxmlformats.org/officeDocument/2006/relationships" r:id="rId2"/>
          </a:graphicData>
        </a:graphic>
      </p:graphicFrame>
      <p:sp>
        <p:nvSpPr>
          <p:cNvPr id="6" name="ZoneTexte 5"/>
          <p:cNvSpPr txBox="1"/>
          <p:nvPr/>
        </p:nvSpPr>
        <p:spPr>
          <a:xfrm>
            <a:off x="587122" y="5849394"/>
            <a:ext cx="3696846" cy="461665"/>
          </a:xfrm>
          <a:prstGeom prst="rect">
            <a:avLst/>
          </a:prstGeom>
          <a:noFill/>
        </p:spPr>
        <p:txBody>
          <a:bodyPr wrap="none" rtlCol="0">
            <a:spAutoFit/>
          </a:bodyPr>
          <a:lstStyle/>
          <a:p>
            <a:r>
              <a:rPr lang="fr-FR" dirty="0"/>
              <a:t>+ bois bûche autoconsommé</a:t>
            </a:r>
            <a:endParaRPr lang="en-US" dirty="0"/>
          </a:p>
        </p:txBody>
      </p:sp>
      <p:sp>
        <p:nvSpPr>
          <p:cNvPr id="2" name="ZoneTexte 1"/>
          <p:cNvSpPr txBox="1"/>
          <p:nvPr/>
        </p:nvSpPr>
        <p:spPr>
          <a:xfrm>
            <a:off x="5381836" y="968862"/>
            <a:ext cx="3533564" cy="3539430"/>
          </a:xfrm>
          <a:prstGeom prst="rect">
            <a:avLst/>
          </a:prstGeom>
          <a:noFill/>
        </p:spPr>
        <p:txBody>
          <a:bodyPr wrap="square" rtlCol="0">
            <a:spAutoFit/>
          </a:bodyPr>
          <a:lstStyle/>
          <a:p>
            <a:r>
              <a:rPr lang="fr-FR" sz="2800" dirty="0"/>
              <a:t>Dans les années 1970: plantation pour le papier,</a:t>
            </a:r>
          </a:p>
          <a:p>
            <a:r>
              <a:rPr lang="fr-FR" sz="2800" dirty="0"/>
              <a:t>Aujourd’hui: récolte pour l’emballage (palette), bois énergie, construction (grumettes/canter)</a:t>
            </a:r>
          </a:p>
        </p:txBody>
      </p:sp>
    </p:spTree>
    <p:extLst>
      <p:ext uri="{BB962C8B-B14F-4D97-AF65-F5344CB8AC3E}">
        <p14:creationId xmlns:p14="http://schemas.microsoft.com/office/powerpoint/2010/main" val="271002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fontScale="90000"/>
          </a:bodyPr>
          <a:lstStyle/>
          <a:p>
            <a:r>
              <a:rPr lang="fr-FR" dirty="0"/>
              <a:t>la récolte commercialisée en Creuse</a:t>
            </a:r>
            <a:br>
              <a:rPr lang="fr-FR" dirty="0"/>
            </a:br>
            <a:r>
              <a:rPr lang="fr-FR" dirty="0"/>
              <a:t>en 2013</a:t>
            </a:r>
            <a:br>
              <a:rPr lang="fr-FR" dirty="0"/>
            </a:br>
            <a:endParaRPr lang="fr-FR" dirty="0"/>
          </a:p>
        </p:txBody>
      </p:sp>
      <p:graphicFrame>
        <p:nvGraphicFramePr>
          <p:cNvPr id="6" name="Espace réservé du contenu 5"/>
          <p:cNvGraphicFramePr>
            <a:graphicFrameLocks noGrp="1"/>
          </p:cNvGraphicFramePr>
          <p:nvPr>
            <p:ph idx="1"/>
            <p:extLst>
              <p:ext uri="{D42A27DB-BD31-4B8C-83A1-F6EECF244321}">
                <p14:modId xmlns:p14="http://schemas.microsoft.com/office/powerpoint/2010/main" val="1804724349"/>
              </p:ext>
            </p:extLst>
          </p:nvPr>
        </p:nvGraphicFramePr>
        <p:xfrm>
          <a:off x="457200" y="1600200"/>
          <a:ext cx="5757705"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7" name="ZoneTexte 6"/>
          <p:cNvSpPr txBox="1"/>
          <p:nvPr/>
        </p:nvSpPr>
        <p:spPr>
          <a:xfrm>
            <a:off x="6420897" y="1688123"/>
            <a:ext cx="2557305" cy="3170099"/>
          </a:xfrm>
          <a:prstGeom prst="rect">
            <a:avLst/>
          </a:prstGeom>
          <a:noFill/>
        </p:spPr>
        <p:txBody>
          <a:bodyPr wrap="square" rtlCol="0">
            <a:spAutoFit/>
          </a:bodyPr>
          <a:lstStyle/>
          <a:p>
            <a:r>
              <a:rPr lang="fr-FR" sz="2000" dirty="0"/>
              <a:t>La récolte dans les boisements résineux des années 60-70  se traduit par un volume important de BO résineux</a:t>
            </a:r>
          </a:p>
          <a:p>
            <a:r>
              <a:rPr lang="fr-FR" sz="2000" dirty="0"/>
              <a:t>La grande majorité du bois énergie provient des feuillus et des PCS dus aux résineux</a:t>
            </a:r>
          </a:p>
        </p:txBody>
      </p:sp>
    </p:spTree>
    <p:extLst>
      <p:ext uri="{BB962C8B-B14F-4D97-AF65-F5344CB8AC3E}">
        <p14:creationId xmlns:p14="http://schemas.microsoft.com/office/powerpoint/2010/main" val="3645905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bwMode="auto">
          <a:xfrm>
            <a:off x="1029680" y="108553"/>
            <a:ext cx="7772400" cy="76470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4400" b="1" i="0" u="none" strike="noStrike" kern="0" cap="none" spc="0" normalizeH="0" baseline="0" noProof="0" dirty="0">
                <a:ln>
                  <a:noFill/>
                </a:ln>
                <a:solidFill>
                  <a:schemeClr val="tx2"/>
                </a:solidFill>
                <a:effectLst>
                  <a:outerShdw blurRad="38100" dist="38100" dir="2700000" algn="tl">
                    <a:srgbClr val="C0C0C0"/>
                  </a:outerShdw>
                </a:effectLst>
                <a:uLnTx/>
                <a:uFillTx/>
                <a:latin typeface="+mj-lt"/>
                <a:ea typeface="+mj-ea"/>
                <a:cs typeface="+mj-cs"/>
              </a:rPr>
              <a:t>Le contexte forestier mondial</a:t>
            </a:r>
            <a:endParaRPr kumimoji="0" lang="fr-FR" sz="4400" b="0" i="0" u="none" strike="noStrike" kern="0" cap="none" spc="0" normalizeH="0" baseline="0" noProof="0" dirty="0">
              <a:ln>
                <a:noFill/>
              </a:ln>
              <a:solidFill>
                <a:schemeClr val="tx2"/>
              </a:solidFill>
              <a:effectLst/>
              <a:uLnTx/>
              <a:uFillTx/>
              <a:latin typeface="+mj-lt"/>
              <a:ea typeface="+mj-ea"/>
              <a:cs typeface="+mj-cs"/>
            </a:endParaRPr>
          </a:p>
        </p:txBody>
      </p:sp>
      <p:pic>
        <p:nvPicPr>
          <p:cNvPr id="113667" name="Picture 3"/>
          <p:cNvPicPr>
            <a:picLocks noChangeAspect="1" noChangeArrowheads="1"/>
          </p:cNvPicPr>
          <p:nvPr/>
        </p:nvPicPr>
        <p:blipFill>
          <a:blip r:embed="rId2" cstate="email"/>
          <a:srcRect/>
          <a:stretch>
            <a:fillRect/>
          </a:stretch>
        </p:blipFill>
        <p:spPr bwMode="auto">
          <a:xfrm>
            <a:off x="-89588" y="873257"/>
            <a:ext cx="9308604" cy="4691472"/>
          </a:xfrm>
          <a:prstGeom prst="rect">
            <a:avLst/>
          </a:prstGeom>
          <a:noFill/>
          <a:ln w="9525">
            <a:noFill/>
            <a:miter lim="800000"/>
            <a:headEnd/>
            <a:tailEnd/>
          </a:ln>
        </p:spPr>
      </p:pic>
      <p:sp>
        <p:nvSpPr>
          <p:cNvPr id="10" name="ZoneTexte 9"/>
          <p:cNvSpPr txBox="1"/>
          <p:nvPr/>
        </p:nvSpPr>
        <p:spPr>
          <a:xfrm>
            <a:off x="991580" y="6376467"/>
            <a:ext cx="5580112" cy="369332"/>
          </a:xfrm>
          <a:prstGeom prst="rect">
            <a:avLst/>
          </a:prstGeom>
          <a:noFill/>
        </p:spPr>
        <p:txBody>
          <a:bodyPr wrap="square" rtlCol="0">
            <a:spAutoFit/>
          </a:bodyPr>
          <a:lstStyle/>
          <a:p>
            <a:r>
              <a:rPr lang="fr-FR" sz="1800" dirty="0"/>
              <a:t>Source </a:t>
            </a:r>
            <a:r>
              <a:rPr lang="fr-FR" sz="1800" dirty="0" err="1"/>
              <a:t>Pepke</a:t>
            </a:r>
            <a:r>
              <a:rPr lang="fr-FR" sz="1800" dirty="0"/>
              <a:t>/UNECE, </a:t>
            </a:r>
            <a:r>
              <a:rPr lang="fr-FR" sz="1800" dirty="0" err="1"/>
              <a:t>Timber</a:t>
            </a:r>
            <a:r>
              <a:rPr lang="fr-FR" sz="1800" dirty="0"/>
              <a:t> </a:t>
            </a:r>
            <a:r>
              <a:rPr lang="fr-FR" sz="1800" dirty="0" err="1"/>
              <a:t>commitee</a:t>
            </a:r>
            <a:r>
              <a:rPr lang="fr-FR" sz="1800" dirty="0"/>
              <a:t> / </a:t>
            </a:r>
            <a:r>
              <a:rPr lang="fr-FR" sz="1800" dirty="0" err="1"/>
              <a:t>Worldmapper</a:t>
            </a:r>
            <a:endParaRPr lang="fr-FR" sz="1800" dirty="0"/>
          </a:p>
        </p:txBody>
      </p:sp>
      <p:sp>
        <p:nvSpPr>
          <p:cNvPr id="11" name="ZoneTexte 10"/>
          <p:cNvSpPr txBox="1"/>
          <p:nvPr/>
        </p:nvSpPr>
        <p:spPr>
          <a:xfrm>
            <a:off x="6732240" y="4779899"/>
            <a:ext cx="2442525" cy="1569660"/>
          </a:xfrm>
          <a:prstGeom prst="rect">
            <a:avLst/>
          </a:prstGeom>
          <a:noFill/>
        </p:spPr>
        <p:txBody>
          <a:bodyPr wrap="square" rtlCol="0">
            <a:spAutoFit/>
          </a:bodyPr>
          <a:lstStyle/>
          <a:p>
            <a:r>
              <a:rPr lang="fr-FR" dirty="0"/>
              <a:t>Carte du poids relatif de la couverture forestière par pays</a:t>
            </a:r>
          </a:p>
        </p:txBody>
      </p:sp>
      <p:sp>
        <p:nvSpPr>
          <p:cNvPr id="13" name="ZoneTexte 12"/>
          <p:cNvSpPr txBox="1"/>
          <p:nvPr/>
        </p:nvSpPr>
        <p:spPr>
          <a:xfrm>
            <a:off x="3943908" y="5579201"/>
            <a:ext cx="2627784" cy="646331"/>
          </a:xfrm>
          <a:prstGeom prst="rect">
            <a:avLst/>
          </a:prstGeom>
          <a:noFill/>
        </p:spPr>
        <p:txBody>
          <a:bodyPr wrap="square" rtlCol="0">
            <a:spAutoFit/>
          </a:bodyPr>
          <a:lstStyle/>
          <a:p>
            <a:r>
              <a:rPr lang="fr-FR" sz="1800" b="1" dirty="0">
                <a:solidFill>
                  <a:srgbClr val="006600"/>
                </a:solidFill>
              </a:rPr>
              <a:t>Zones intertropicales et Russie hypertrophiées</a:t>
            </a:r>
            <a:endParaRPr lang="fr-FR" b="1" dirty="0">
              <a:solidFill>
                <a:srgbClr val="006600"/>
              </a:solidFill>
            </a:endParaRPr>
          </a:p>
        </p:txBody>
      </p:sp>
      <p:sp>
        <p:nvSpPr>
          <p:cNvPr id="15" name="ZoneTexte 14"/>
          <p:cNvSpPr txBox="1"/>
          <p:nvPr/>
        </p:nvSpPr>
        <p:spPr>
          <a:xfrm>
            <a:off x="1172007" y="5579202"/>
            <a:ext cx="2411760" cy="646331"/>
          </a:xfrm>
          <a:prstGeom prst="rect">
            <a:avLst/>
          </a:prstGeom>
          <a:noFill/>
        </p:spPr>
        <p:txBody>
          <a:bodyPr wrap="square" rtlCol="0">
            <a:spAutoFit/>
          </a:bodyPr>
          <a:lstStyle/>
          <a:p>
            <a:r>
              <a:rPr lang="fr-FR" sz="1800" b="1" dirty="0">
                <a:solidFill>
                  <a:srgbClr val="FFC000"/>
                </a:solidFill>
              </a:rPr>
              <a:t>Atrophie de l’Afrique Sahélienne</a:t>
            </a:r>
            <a:endParaRPr lang="fr-FR" b="1" dirty="0">
              <a:solidFill>
                <a:srgbClr val="FFC000"/>
              </a:solidFill>
            </a:endParaRPr>
          </a:p>
        </p:txBody>
      </p:sp>
      <p:sp>
        <p:nvSpPr>
          <p:cNvPr id="2" name="ZoneTexte 1"/>
          <p:cNvSpPr txBox="1"/>
          <p:nvPr/>
        </p:nvSpPr>
        <p:spPr>
          <a:xfrm>
            <a:off x="0" y="3218993"/>
            <a:ext cx="2133600" cy="1569660"/>
          </a:xfrm>
          <a:prstGeom prst="rect">
            <a:avLst/>
          </a:prstGeom>
          <a:solidFill>
            <a:srgbClr val="FFC000"/>
          </a:solidFill>
          <a:ln>
            <a:solidFill>
              <a:srgbClr val="FF0000"/>
            </a:solidFill>
          </a:ln>
        </p:spPr>
        <p:txBody>
          <a:bodyPr wrap="square" rtlCol="0">
            <a:spAutoFit/>
          </a:bodyPr>
          <a:lstStyle/>
          <a:p>
            <a:r>
              <a:rPr lang="fr-FR" sz="2400" dirty="0"/>
              <a:t>Problèmes de surexploitation non durable… RBUE</a:t>
            </a:r>
          </a:p>
        </p:txBody>
      </p:sp>
      <p:cxnSp>
        <p:nvCxnSpPr>
          <p:cNvPr id="4" name="Connecteur droit avec flèche 3"/>
          <p:cNvCxnSpPr/>
          <p:nvPr/>
        </p:nvCxnSpPr>
        <p:spPr>
          <a:xfrm>
            <a:off x="2133600" y="3520440"/>
            <a:ext cx="111252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Connecteur droit avec flèche 11"/>
          <p:cNvCxnSpPr/>
          <p:nvPr/>
        </p:nvCxnSpPr>
        <p:spPr>
          <a:xfrm flipV="1">
            <a:off x="2133600" y="1569720"/>
            <a:ext cx="4937760" cy="17830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458053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7" name="Rectangle 6"/>
          <p:cNvSpPr>
            <a:spLocks noChangeArrowheads="1"/>
          </p:cNvSpPr>
          <p:nvPr/>
        </p:nvSpPr>
        <p:spPr bwMode="auto">
          <a:xfrm>
            <a:off x="0" y="3577009"/>
            <a:ext cx="9033783"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charset="0"/>
              <a:buChar char="•"/>
              <a:defRPr>
                <a:solidFill>
                  <a:schemeClr val="tx1"/>
                </a:solidFill>
                <a:latin typeface="Calibri" pitchFamily="34" charset="0"/>
              </a:defRPr>
            </a:lvl9pPr>
          </a:lstStyle>
          <a:p>
            <a:pPr fontAlgn="base">
              <a:lnSpc>
                <a:spcPct val="100000"/>
              </a:lnSpc>
              <a:spcBef>
                <a:spcPct val="0"/>
              </a:spcBef>
              <a:spcAft>
                <a:spcPct val="0"/>
              </a:spcAft>
              <a:buFontTx/>
              <a:buNone/>
            </a:pPr>
            <a:r>
              <a:rPr lang="fr-FR" altLang="fr-FR" sz="2500" dirty="0">
                <a:solidFill>
                  <a:prstClr val="black"/>
                </a:solidFill>
                <a:cs typeface="Arial" charset="0"/>
              </a:rPr>
              <a:t>Baisse de la récolte des </a:t>
            </a:r>
            <a:r>
              <a:rPr lang="fr-FR" altLang="fr-FR" sz="2500" b="1" dirty="0">
                <a:solidFill>
                  <a:prstClr val="black"/>
                </a:solidFill>
                <a:cs typeface="Arial" charset="0"/>
              </a:rPr>
              <a:t>feuillus</a:t>
            </a:r>
            <a:r>
              <a:rPr lang="fr-FR" altLang="fr-FR" sz="2500" dirty="0">
                <a:solidFill>
                  <a:prstClr val="black"/>
                </a:solidFill>
                <a:cs typeface="Arial" charset="0"/>
              </a:rPr>
              <a:t>  = plus bas niveau depuis 1950!</a:t>
            </a:r>
          </a:p>
          <a:p>
            <a:pPr fontAlgn="base">
              <a:lnSpc>
                <a:spcPct val="100000"/>
              </a:lnSpc>
              <a:spcBef>
                <a:spcPct val="0"/>
              </a:spcBef>
              <a:spcAft>
                <a:spcPct val="0"/>
              </a:spcAft>
              <a:buFontTx/>
              <a:buChar char="•"/>
            </a:pPr>
            <a:r>
              <a:rPr lang="fr-FR" altLang="fr-FR" sz="2500" dirty="0">
                <a:solidFill>
                  <a:prstClr val="black"/>
                </a:solidFill>
                <a:cs typeface="Arial" charset="0"/>
              </a:rPr>
              <a:t>recul des débouchés traditionnels (meubles massifs…),</a:t>
            </a:r>
          </a:p>
          <a:p>
            <a:pPr fontAlgn="base">
              <a:lnSpc>
                <a:spcPct val="100000"/>
              </a:lnSpc>
              <a:spcBef>
                <a:spcPct val="0"/>
              </a:spcBef>
              <a:spcAft>
                <a:spcPct val="0"/>
              </a:spcAft>
              <a:buFontTx/>
              <a:buChar char="•"/>
            </a:pPr>
            <a:r>
              <a:rPr lang="fr-FR" altLang="fr-FR" sz="2500" dirty="0">
                <a:solidFill>
                  <a:prstClr val="black"/>
                </a:solidFill>
                <a:cs typeface="Arial" charset="0"/>
              </a:rPr>
              <a:t>concurrence PVC, aluminium…, </a:t>
            </a:r>
          </a:p>
          <a:p>
            <a:pPr fontAlgn="base">
              <a:lnSpc>
                <a:spcPct val="100000"/>
              </a:lnSpc>
              <a:spcBef>
                <a:spcPct val="0"/>
              </a:spcBef>
              <a:spcAft>
                <a:spcPct val="0"/>
              </a:spcAft>
              <a:buFontTx/>
              <a:buChar char="•"/>
            </a:pPr>
            <a:r>
              <a:rPr lang="fr-FR" altLang="fr-FR" sz="2500" dirty="0">
                <a:solidFill>
                  <a:prstClr val="black"/>
                </a:solidFill>
                <a:cs typeface="Arial" charset="0"/>
              </a:rPr>
              <a:t>hausse des coûts d’exploitation et fermeture des petites scieries…</a:t>
            </a:r>
          </a:p>
        </p:txBody>
      </p:sp>
      <p:sp>
        <p:nvSpPr>
          <p:cNvPr id="38918" name="Rectangle 1"/>
          <p:cNvSpPr>
            <a:spLocks noChangeArrowheads="1"/>
          </p:cNvSpPr>
          <p:nvPr/>
        </p:nvSpPr>
        <p:spPr bwMode="auto">
          <a:xfrm>
            <a:off x="168388" y="5146669"/>
            <a:ext cx="757353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charset="0"/>
              <a:buChar char="•"/>
              <a:defRPr>
                <a:solidFill>
                  <a:schemeClr val="tx1"/>
                </a:solidFill>
                <a:latin typeface="Calibri" pitchFamily="34" charset="0"/>
              </a:defRPr>
            </a:lvl9pPr>
          </a:lstStyle>
          <a:p>
            <a:pPr algn="just" eaLnBrk="0" fontAlgn="base" hangingPunct="0">
              <a:lnSpc>
                <a:spcPct val="100000"/>
              </a:lnSpc>
              <a:spcBef>
                <a:spcPct val="50000"/>
              </a:spcBef>
              <a:spcAft>
                <a:spcPct val="0"/>
              </a:spcAft>
              <a:buFontTx/>
              <a:buNone/>
            </a:pPr>
            <a:r>
              <a:rPr lang="fr-FR" altLang="fr-FR" dirty="0">
                <a:solidFill>
                  <a:prstClr val="black"/>
                </a:solidFill>
              </a:rPr>
              <a:t>Hausse de la récolte des </a:t>
            </a:r>
            <a:r>
              <a:rPr lang="fr-FR" altLang="fr-FR" b="1" dirty="0">
                <a:solidFill>
                  <a:prstClr val="black"/>
                </a:solidFill>
              </a:rPr>
              <a:t>résineux</a:t>
            </a:r>
            <a:r>
              <a:rPr lang="fr-FR" altLang="fr-FR" dirty="0">
                <a:solidFill>
                  <a:prstClr val="black"/>
                </a:solidFill>
              </a:rPr>
              <a:t>: plantation d’après guerre en exploitation, tempêtes 1999 et 2009, forte demande de la construction et de l’emballage depuis une quinzaine d’années.</a:t>
            </a:r>
          </a:p>
        </p:txBody>
      </p:sp>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196" y="785007"/>
            <a:ext cx="8764587" cy="2861846"/>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4"/>
          <p:cNvSpPr>
            <a:spLocks noChangeArrowheads="1"/>
          </p:cNvSpPr>
          <p:nvPr/>
        </p:nvSpPr>
        <p:spPr bwMode="auto">
          <a:xfrm>
            <a:off x="258083" y="231009"/>
            <a:ext cx="859631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fr-FR" altLang="fr-FR" sz="3000" b="1" dirty="0"/>
              <a:t>La récolte de bois d’</a:t>
            </a:r>
            <a:r>
              <a:rPr lang="fr-FR" altLang="fr-FR" sz="3000" b="1" dirty="0" err="1"/>
              <a:t>oeuvre</a:t>
            </a:r>
            <a:r>
              <a:rPr lang="fr-FR" altLang="fr-FR" sz="3000" b="1" dirty="0"/>
              <a:t> feuillu au plus bas</a:t>
            </a:r>
          </a:p>
        </p:txBody>
      </p:sp>
    </p:spTree>
    <p:extLst>
      <p:ext uri="{BB962C8B-B14F-4D97-AF65-F5344CB8AC3E}">
        <p14:creationId xmlns:p14="http://schemas.microsoft.com/office/powerpoint/2010/main" val="38644003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endParaRPr lang="fr-FR"/>
          </a:p>
        </p:txBody>
      </p:sp>
      <p:pic>
        <p:nvPicPr>
          <p:cNvPr id="6" name="Espace réservé du contenu 5"/>
          <p:cNvPicPr>
            <a:picLocks noGrp="1" noChangeAspect="1"/>
          </p:cNvPicPr>
          <p:nvPr>
            <p:ph idx="1"/>
          </p:nvPr>
        </p:nvPicPr>
        <p:blipFill>
          <a:blip r:embed="rId2"/>
          <a:stretch>
            <a:fillRect/>
          </a:stretch>
        </p:blipFill>
        <p:spPr>
          <a:xfrm>
            <a:off x="396910" y="274638"/>
            <a:ext cx="7512494" cy="5834760"/>
          </a:xfrm>
          <a:prstGeom prst="rect">
            <a:avLst/>
          </a:prstGeom>
        </p:spPr>
      </p:pic>
    </p:spTree>
    <p:extLst>
      <p:ext uri="{BB962C8B-B14F-4D97-AF65-F5344CB8AC3E}">
        <p14:creationId xmlns:p14="http://schemas.microsoft.com/office/powerpoint/2010/main" val="27891117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59497" y="336620"/>
            <a:ext cx="7900903" cy="5546124"/>
          </a:xfrm>
          <a:prstGeom prst="rect">
            <a:avLst/>
          </a:prstGeom>
        </p:spPr>
      </p:pic>
    </p:spTree>
    <p:extLst>
      <p:ext uri="{BB962C8B-B14F-4D97-AF65-F5344CB8AC3E}">
        <p14:creationId xmlns:p14="http://schemas.microsoft.com/office/powerpoint/2010/main" val="15234137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307" y="0"/>
            <a:ext cx="8607784" cy="446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28"/>
          <p:cNvSpPr txBox="1">
            <a:spLocks noChangeArrowheads="1"/>
          </p:cNvSpPr>
          <p:nvPr/>
        </p:nvSpPr>
        <p:spPr bwMode="auto">
          <a:xfrm>
            <a:off x="121921" y="4303455"/>
            <a:ext cx="772668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50000"/>
              </a:spcBef>
              <a:buFontTx/>
              <a:buNone/>
            </a:pPr>
            <a:r>
              <a:rPr lang="fr-FR" altLang="fr-FR" dirty="0">
                <a:solidFill>
                  <a:srgbClr val="FC0404"/>
                </a:solidFill>
                <a:latin typeface="Calibri" pitchFamily="34" charset="0"/>
              </a:rPr>
              <a:t>Sur 40 ans</a:t>
            </a:r>
            <a:r>
              <a:rPr lang="fr-FR" altLang="fr-FR" dirty="0">
                <a:latin typeface="Calibri" pitchFamily="34" charset="0"/>
              </a:rPr>
              <a:t>,  </a:t>
            </a:r>
            <a:r>
              <a:rPr lang="fr-FR" altLang="fr-FR" dirty="0">
                <a:solidFill>
                  <a:srgbClr val="FC0404"/>
                </a:solidFill>
                <a:latin typeface="Calibri" pitchFamily="34" charset="0"/>
              </a:rPr>
              <a:t>le prix des</a:t>
            </a:r>
            <a:r>
              <a:rPr lang="fr-FR" altLang="fr-FR" dirty="0">
                <a:latin typeface="Calibri" pitchFamily="34" charset="0"/>
              </a:rPr>
              <a:t> grumes feuillues </a:t>
            </a:r>
            <a:r>
              <a:rPr lang="fr-FR" altLang="fr-FR" dirty="0">
                <a:solidFill>
                  <a:srgbClr val="FC0404"/>
                </a:solidFill>
                <a:latin typeface="Calibri" pitchFamily="34" charset="0"/>
              </a:rPr>
              <a:t>est</a:t>
            </a:r>
            <a:r>
              <a:rPr lang="fr-FR" altLang="fr-FR" dirty="0">
                <a:latin typeface="Calibri" pitchFamily="34" charset="0"/>
              </a:rPr>
              <a:t> en baisse </a:t>
            </a:r>
            <a:r>
              <a:rPr lang="fr-FR" altLang="fr-FR" dirty="0">
                <a:solidFill>
                  <a:srgbClr val="FC0404"/>
                </a:solidFill>
                <a:latin typeface="Calibri" pitchFamily="34" charset="0"/>
              </a:rPr>
              <a:t>régulière</a:t>
            </a:r>
            <a:r>
              <a:rPr lang="fr-FR" altLang="fr-FR" dirty="0">
                <a:latin typeface="Calibri" pitchFamily="34" charset="0"/>
              </a:rPr>
              <a:t> en euros constants et </a:t>
            </a:r>
            <a:r>
              <a:rPr lang="fr-FR" altLang="fr-FR" dirty="0">
                <a:solidFill>
                  <a:srgbClr val="FC0404"/>
                </a:solidFill>
                <a:latin typeface="Calibri" pitchFamily="34" charset="0"/>
              </a:rPr>
              <a:t>particulièrement</a:t>
            </a:r>
            <a:r>
              <a:rPr lang="fr-FR" altLang="fr-FR" dirty="0">
                <a:latin typeface="Calibri" pitchFamily="34" charset="0"/>
              </a:rPr>
              <a:t>  les chênes </a:t>
            </a:r>
            <a:r>
              <a:rPr lang="fr-FR" altLang="fr-FR" dirty="0">
                <a:solidFill>
                  <a:srgbClr val="FC0404"/>
                </a:solidFill>
                <a:latin typeface="Calibri" pitchFamily="34" charset="0"/>
              </a:rPr>
              <a:t>de plus de 50cm de diamètre</a:t>
            </a:r>
            <a:r>
              <a:rPr lang="fr-FR" altLang="fr-FR" dirty="0">
                <a:latin typeface="Calibri" pitchFamily="34" charset="0"/>
              </a:rPr>
              <a:t> dont le prix est divisé par deux.</a:t>
            </a:r>
          </a:p>
        </p:txBody>
      </p:sp>
    </p:spTree>
    <p:extLst>
      <p:ext uri="{BB962C8B-B14F-4D97-AF65-F5344CB8AC3E}">
        <p14:creationId xmlns:p14="http://schemas.microsoft.com/office/powerpoint/2010/main" val="13776574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8732520" cy="4099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7"/>
          <p:cNvSpPr txBox="1">
            <a:spLocks noChangeArrowheads="1"/>
          </p:cNvSpPr>
          <p:nvPr/>
        </p:nvSpPr>
        <p:spPr bwMode="auto">
          <a:xfrm>
            <a:off x="1" y="6007908"/>
            <a:ext cx="7482840"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50000"/>
              </a:spcBef>
              <a:buFontTx/>
              <a:buNone/>
            </a:pPr>
            <a:r>
              <a:rPr lang="fr-FR" altLang="fr-FR" sz="2600" dirty="0">
                <a:latin typeface="Calibri" pitchFamily="34" charset="0"/>
              </a:rPr>
              <a:t>Entre 2000 et 2010, le prix des grumes de douglas a augmenté  de 41 %. </a:t>
            </a:r>
          </a:p>
        </p:txBody>
      </p:sp>
      <p:sp>
        <p:nvSpPr>
          <p:cNvPr id="4" name="Text Box 20"/>
          <p:cNvSpPr txBox="1">
            <a:spLocks noChangeArrowheads="1"/>
          </p:cNvSpPr>
          <p:nvPr/>
        </p:nvSpPr>
        <p:spPr bwMode="auto">
          <a:xfrm>
            <a:off x="1" y="4278373"/>
            <a:ext cx="8406448"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50000"/>
              </a:spcBef>
              <a:buFontTx/>
              <a:buNone/>
            </a:pPr>
            <a:r>
              <a:rPr lang="fr-FR" altLang="fr-FR" sz="2600" dirty="0">
                <a:latin typeface="Calibri" pitchFamily="34" charset="0"/>
              </a:rPr>
              <a:t>Sur 40 ans, on observe une </a:t>
            </a:r>
            <a:r>
              <a:rPr lang="fr-FR" altLang="fr-FR" sz="2600" b="1" dirty="0">
                <a:latin typeface="Calibri" pitchFamily="34" charset="0"/>
              </a:rPr>
              <a:t>forte diminution </a:t>
            </a:r>
            <a:r>
              <a:rPr lang="fr-FR" altLang="fr-FR" sz="2600" dirty="0">
                <a:latin typeface="Calibri" pitchFamily="34" charset="0"/>
              </a:rPr>
              <a:t>du prix du Bois d’Œuvre résineux de </a:t>
            </a:r>
            <a:r>
              <a:rPr lang="fr-FR" altLang="fr-FR" sz="2600" b="1" dirty="0">
                <a:latin typeface="Calibri" pitchFamily="34" charset="0"/>
              </a:rPr>
              <a:t>61 % pour les grumes de Sapin, 59 % pour celles d’Épicéa, 55% pour le Pin sylvestre et 46% pour le Pin Maritime. </a:t>
            </a:r>
          </a:p>
        </p:txBody>
      </p:sp>
    </p:spTree>
    <p:extLst>
      <p:ext uri="{BB962C8B-B14F-4D97-AF65-F5344CB8AC3E}">
        <p14:creationId xmlns:p14="http://schemas.microsoft.com/office/powerpoint/2010/main" val="16323626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prix en forêt privée sur 10 ans</a:t>
            </a:r>
          </a:p>
        </p:txBody>
      </p:sp>
      <p:pic>
        <p:nvPicPr>
          <p:cNvPr id="266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17638"/>
            <a:ext cx="4678551" cy="4449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 4"/>
          <p:cNvPicPr/>
          <p:nvPr/>
        </p:nvPicPr>
        <p:blipFill>
          <a:blip r:embed="rId3">
            <a:extLst>
              <a:ext uri="{28A0092B-C50C-407E-A947-70E740481C1C}">
                <a14:useLocalDpi xmlns:a14="http://schemas.microsoft.com/office/drawing/2010/main" val="0"/>
              </a:ext>
            </a:extLst>
          </a:blip>
          <a:srcRect/>
          <a:stretch>
            <a:fillRect/>
          </a:stretch>
        </p:blipFill>
        <p:spPr bwMode="auto">
          <a:xfrm>
            <a:off x="4678551" y="1828800"/>
            <a:ext cx="4465449" cy="3398520"/>
          </a:xfrm>
          <a:prstGeom prst="rect">
            <a:avLst/>
          </a:prstGeom>
          <a:noFill/>
          <a:ln>
            <a:noFill/>
          </a:ln>
        </p:spPr>
      </p:pic>
    </p:spTree>
    <p:extLst>
      <p:ext uri="{BB962C8B-B14F-4D97-AF65-F5344CB8AC3E}">
        <p14:creationId xmlns:p14="http://schemas.microsoft.com/office/powerpoint/2010/main" val="11716060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ce réservé du numéro de diapositive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lnSpc>
                <a:spcPct val="90000"/>
              </a:lnSpc>
              <a:spcBef>
                <a:spcPts val="750"/>
              </a:spcBef>
              <a:buFont typeface="Arial" charset="0"/>
              <a:buChar char="•"/>
              <a:defRPr sz="2100">
                <a:solidFill>
                  <a:schemeClr val="tx1"/>
                </a:solidFill>
                <a:latin typeface="Calibri" pitchFamily="34" charset="0"/>
              </a:defRPr>
            </a:lvl1pPr>
            <a:lvl2pPr marL="557213" indent="-214313">
              <a:lnSpc>
                <a:spcPct val="90000"/>
              </a:lnSpc>
              <a:spcBef>
                <a:spcPts val="375"/>
              </a:spcBef>
              <a:buFont typeface="Arial" charset="0"/>
              <a:buChar char="•"/>
              <a:defRPr sz="1800">
                <a:solidFill>
                  <a:schemeClr val="tx1"/>
                </a:solidFill>
                <a:latin typeface="Calibri" pitchFamily="34" charset="0"/>
              </a:defRPr>
            </a:lvl2pPr>
            <a:lvl3pPr marL="857250" indent="-171450">
              <a:lnSpc>
                <a:spcPct val="90000"/>
              </a:lnSpc>
              <a:spcBef>
                <a:spcPts val="375"/>
              </a:spcBef>
              <a:buFont typeface="Arial" charset="0"/>
              <a:buChar char="•"/>
              <a:defRPr sz="1500">
                <a:solidFill>
                  <a:schemeClr val="tx1"/>
                </a:solidFill>
                <a:latin typeface="Calibri" pitchFamily="34" charset="0"/>
              </a:defRPr>
            </a:lvl3pPr>
            <a:lvl4pPr marL="1200150" indent="-171450">
              <a:lnSpc>
                <a:spcPct val="90000"/>
              </a:lnSpc>
              <a:spcBef>
                <a:spcPts val="375"/>
              </a:spcBef>
              <a:buFont typeface="Arial" charset="0"/>
              <a:buChar char="•"/>
              <a:defRPr>
                <a:solidFill>
                  <a:schemeClr val="tx1"/>
                </a:solidFill>
                <a:latin typeface="Calibri" pitchFamily="34" charset="0"/>
              </a:defRPr>
            </a:lvl4pPr>
            <a:lvl5pPr marL="1543050" indent="-171450">
              <a:lnSpc>
                <a:spcPct val="90000"/>
              </a:lnSpc>
              <a:spcBef>
                <a:spcPts val="375"/>
              </a:spcBef>
              <a:buFont typeface="Arial" charset="0"/>
              <a:buChar char="•"/>
              <a:defRPr>
                <a:solidFill>
                  <a:schemeClr val="tx1"/>
                </a:solidFill>
                <a:latin typeface="Calibri" pitchFamily="34" charset="0"/>
              </a:defRPr>
            </a:lvl5pPr>
            <a:lvl6pPr marL="1885950" indent="-171450" fontAlgn="base">
              <a:lnSpc>
                <a:spcPct val="90000"/>
              </a:lnSpc>
              <a:spcBef>
                <a:spcPts val="375"/>
              </a:spcBef>
              <a:spcAft>
                <a:spcPct val="0"/>
              </a:spcAft>
              <a:buFont typeface="Arial" charset="0"/>
              <a:buChar char="•"/>
              <a:defRPr>
                <a:solidFill>
                  <a:schemeClr val="tx1"/>
                </a:solidFill>
                <a:latin typeface="Calibri" pitchFamily="34" charset="0"/>
              </a:defRPr>
            </a:lvl6pPr>
            <a:lvl7pPr marL="2228850" indent="-171450" fontAlgn="base">
              <a:lnSpc>
                <a:spcPct val="90000"/>
              </a:lnSpc>
              <a:spcBef>
                <a:spcPts val="375"/>
              </a:spcBef>
              <a:spcAft>
                <a:spcPct val="0"/>
              </a:spcAft>
              <a:buFont typeface="Arial" charset="0"/>
              <a:buChar char="•"/>
              <a:defRPr>
                <a:solidFill>
                  <a:schemeClr val="tx1"/>
                </a:solidFill>
                <a:latin typeface="Calibri" pitchFamily="34" charset="0"/>
              </a:defRPr>
            </a:lvl7pPr>
            <a:lvl8pPr marL="2571750" indent="-171450" fontAlgn="base">
              <a:lnSpc>
                <a:spcPct val="90000"/>
              </a:lnSpc>
              <a:spcBef>
                <a:spcPts val="375"/>
              </a:spcBef>
              <a:spcAft>
                <a:spcPct val="0"/>
              </a:spcAft>
              <a:buFont typeface="Arial" charset="0"/>
              <a:buChar char="•"/>
              <a:defRPr>
                <a:solidFill>
                  <a:schemeClr val="tx1"/>
                </a:solidFill>
                <a:latin typeface="Calibri" pitchFamily="34" charset="0"/>
              </a:defRPr>
            </a:lvl8pPr>
            <a:lvl9pPr marL="2914650" indent="-171450" fontAlgn="base">
              <a:lnSpc>
                <a:spcPct val="90000"/>
              </a:lnSpc>
              <a:spcBef>
                <a:spcPts val="375"/>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fld id="{31B67689-7C72-4D7D-87A0-28E1768DA662}" type="slidenum">
              <a:rPr lang="fr-FR" altLang="fr-FR" sz="1800">
                <a:solidFill>
                  <a:prstClr val="black"/>
                </a:solidFill>
                <a:latin typeface="Times New Roman" pitchFamily="18" charset="0"/>
              </a:rPr>
              <a:pPr>
                <a:lnSpc>
                  <a:spcPct val="100000"/>
                </a:lnSpc>
                <a:spcBef>
                  <a:spcPct val="0"/>
                </a:spcBef>
                <a:buFontTx/>
                <a:buNone/>
              </a:pPr>
              <a:t>46</a:t>
            </a:fld>
            <a:endParaRPr lang="fr-FR" altLang="fr-FR" sz="1800">
              <a:solidFill>
                <a:prstClr val="black"/>
              </a:solidFill>
              <a:latin typeface="Times New Roman" pitchFamily="18" charset="0"/>
            </a:endParaRPr>
          </a:p>
        </p:txBody>
      </p:sp>
      <p:pic>
        <p:nvPicPr>
          <p:cNvPr id="44035" name="Espace réservé du graphique 3"/>
          <p:cNvPicPr>
            <a:picLocks noGrp="1" noChangeAspect="1"/>
          </p:cNvPicPr>
          <p:nvPr>
            <p:ph type="chart" idx="4294967295"/>
          </p:nvPr>
        </p:nvPicPr>
        <p:blipFill>
          <a:blip r:embed="rId2">
            <a:extLst>
              <a:ext uri="{28A0092B-C50C-407E-A947-70E740481C1C}">
                <a14:useLocalDpi xmlns:a14="http://schemas.microsoft.com/office/drawing/2010/main" val="0"/>
              </a:ext>
            </a:extLst>
          </a:blip>
          <a:srcRect/>
          <a:stretch>
            <a:fillRect/>
          </a:stretch>
        </p:blipFill>
        <p:spPr>
          <a:xfrm>
            <a:off x="106366" y="166834"/>
            <a:ext cx="9037636" cy="5769624"/>
          </a:xfrm>
        </p:spPr>
      </p:pic>
      <p:sp>
        <p:nvSpPr>
          <p:cNvPr id="44036" name="ZoneTexte 2"/>
          <p:cNvSpPr txBox="1">
            <a:spLocks noChangeArrowheads="1"/>
          </p:cNvSpPr>
          <p:nvPr/>
        </p:nvSpPr>
        <p:spPr bwMode="auto">
          <a:xfrm>
            <a:off x="106365" y="2888457"/>
            <a:ext cx="23368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charset="0"/>
              <a:buChar char="•"/>
              <a:defRPr>
                <a:solidFill>
                  <a:schemeClr val="tx1"/>
                </a:solidFill>
                <a:latin typeface="Calibri" pitchFamily="34" charset="0"/>
              </a:defRPr>
            </a:lvl9pPr>
          </a:lstStyle>
          <a:p>
            <a:pPr eaLnBrk="0" fontAlgn="base" hangingPunct="0">
              <a:lnSpc>
                <a:spcPct val="100000"/>
              </a:lnSpc>
              <a:spcBef>
                <a:spcPct val="0"/>
              </a:spcBef>
              <a:spcAft>
                <a:spcPct val="0"/>
              </a:spcAft>
              <a:buFontTx/>
              <a:buNone/>
            </a:pPr>
            <a:r>
              <a:rPr lang="fr-FR" altLang="fr-FR" sz="1800" b="1">
                <a:solidFill>
                  <a:prstClr val="black"/>
                </a:solidFill>
                <a:latin typeface="Times New Roman" pitchFamily="18" charset="0"/>
              </a:rPr>
              <a:t>Moins de 200 scieries industrielles, 7% des scieries, produisent 60% des sciages nationaux.</a:t>
            </a:r>
          </a:p>
        </p:txBody>
      </p:sp>
      <p:sp>
        <p:nvSpPr>
          <p:cNvPr id="5" name="Flèche droite 4"/>
          <p:cNvSpPr/>
          <p:nvPr/>
        </p:nvSpPr>
        <p:spPr>
          <a:xfrm>
            <a:off x="2320929" y="4364831"/>
            <a:ext cx="430213"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fr-FR">
              <a:solidFill>
                <a:prstClr val="white"/>
              </a:solidFill>
            </a:endParaRPr>
          </a:p>
        </p:txBody>
      </p:sp>
      <p:sp>
        <p:nvSpPr>
          <p:cNvPr id="2" name="ZoneTexte 1"/>
          <p:cNvSpPr txBox="1"/>
          <p:nvPr/>
        </p:nvSpPr>
        <p:spPr>
          <a:xfrm>
            <a:off x="0" y="5936458"/>
            <a:ext cx="7909560" cy="523220"/>
          </a:xfrm>
          <a:prstGeom prst="rect">
            <a:avLst/>
          </a:prstGeom>
          <a:noFill/>
        </p:spPr>
        <p:txBody>
          <a:bodyPr wrap="square" rtlCol="0">
            <a:spAutoFit/>
          </a:bodyPr>
          <a:lstStyle/>
          <a:p>
            <a:r>
              <a:rPr lang="fr-FR" sz="2800" b="1" dirty="0"/>
              <a:t>Le 2</a:t>
            </a:r>
            <a:r>
              <a:rPr lang="fr-FR" sz="2800" b="1" baseline="30000" dirty="0"/>
              <a:t>ème</a:t>
            </a:r>
            <a:r>
              <a:rPr lang="fr-FR" sz="2800" b="1" dirty="0"/>
              <a:t> scieur français est 120</a:t>
            </a:r>
            <a:r>
              <a:rPr lang="fr-FR" sz="2800" b="1" baseline="30000" dirty="0"/>
              <a:t>ème</a:t>
            </a:r>
            <a:r>
              <a:rPr lang="fr-FR" sz="2800" b="1" dirty="0"/>
              <a:t> européen en CA…</a:t>
            </a:r>
          </a:p>
        </p:txBody>
      </p:sp>
    </p:spTree>
    <p:extLst>
      <p:ext uri="{BB962C8B-B14F-4D97-AF65-F5344CB8AC3E}">
        <p14:creationId xmlns:p14="http://schemas.microsoft.com/office/powerpoint/2010/main" val="27996504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3" name="Picture 5"/>
          <p:cNvPicPr>
            <a:picLocks noChangeAspect="1" noChangeArrowheads="1"/>
          </p:cNvPicPr>
          <p:nvPr/>
        </p:nvPicPr>
        <p:blipFill>
          <a:blip r:embed="rId2"/>
          <a:srcRect/>
          <a:stretch>
            <a:fillRect/>
          </a:stretch>
        </p:blipFill>
        <p:spPr bwMode="auto">
          <a:xfrm>
            <a:off x="3419475" y="1226447"/>
            <a:ext cx="5724525" cy="2433637"/>
          </a:xfrm>
          <a:prstGeom prst="rect">
            <a:avLst/>
          </a:prstGeom>
          <a:noFill/>
          <a:ln w="9525">
            <a:noFill/>
            <a:miter lim="800000"/>
            <a:headEnd/>
            <a:tailEnd/>
          </a:ln>
          <a:effectLst/>
        </p:spPr>
      </p:pic>
      <p:pic>
        <p:nvPicPr>
          <p:cNvPr id="37894" name="Picture 6"/>
          <p:cNvPicPr>
            <a:picLocks noChangeAspect="1" noChangeArrowheads="1"/>
          </p:cNvPicPr>
          <p:nvPr/>
        </p:nvPicPr>
        <p:blipFill>
          <a:blip r:embed="rId3"/>
          <a:srcRect/>
          <a:stretch>
            <a:fillRect/>
          </a:stretch>
        </p:blipFill>
        <p:spPr bwMode="auto">
          <a:xfrm>
            <a:off x="3455988" y="3828529"/>
            <a:ext cx="5688012" cy="2659357"/>
          </a:xfrm>
          <a:prstGeom prst="rect">
            <a:avLst/>
          </a:prstGeom>
          <a:noFill/>
          <a:ln w="9525">
            <a:noFill/>
            <a:miter lim="800000"/>
            <a:headEnd/>
            <a:tailEnd/>
          </a:ln>
          <a:effectLst/>
        </p:spPr>
      </p:pic>
      <p:sp>
        <p:nvSpPr>
          <p:cNvPr id="37897" name="Text Box 9"/>
          <p:cNvSpPr txBox="1">
            <a:spLocks noChangeArrowheads="1"/>
          </p:cNvSpPr>
          <p:nvPr/>
        </p:nvSpPr>
        <p:spPr bwMode="auto">
          <a:xfrm>
            <a:off x="1661704" y="268666"/>
            <a:ext cx="5643563" cy="584775"/>
          </a:xfrm>
          <a:prstGeom prst="rect">
            <a:avLst/>
          </a:prstGeom>
          <a:noFill/>
          <a:ln w="9525" algn="ctr">
            <a:noFill/>
            <a:miter lim="800000"/>
            <a:headEnd/>
            <a:tailEnd/>
          </a:ln>
          <a:effectLst/>
        </p:spPr>
        <p:txBody>
          <a:bodyPr wrap="square">
            <a:spAutoFit/>
          </a:bodyPr>
          <a:lstStyle/>
          <a:p>
            <a:pPr>
              <a:spcBef>
                <a:spcPct val="50000"/>
              </a:spcBef>
            </a:pPr>
            <a:r>
              <a:rPr lang="fr-FR" sz="3200" b="1" dirty="0">
                <a:solidFill>
                  <a:srgbClr val="EE1753"/>
                </a:solidFill>
              </a:rPr>
              <a:t>Prix des sciages </a:t>
            </a:r>
          </a:p>
        </p:txBody>
      </p:sp>
      <p:sp>
        <p:nvSpPr>
          <p:cNvPr id="6" name="ZoneTexte 5"/>
          <p:cNvSpPr txBox="1"/>
          <p:nvPr/>
        </p:nvSpPr>
        <p:spPr>
          <a:xfrm>
            <a:off x="333375" y="4359421"/>
            <a:ext cx="3204468" cy="1754326"/>
          </a:xfrm>
          <a:prstGeom prst="rect">
            <a:avLst/>
          </a:prstGeom>
          <a:noFill/>
        </p:spPr>
        <p:txBody>
          <a:bodyPr wrap="square" rtlCol="0">
            <a:spAutoFit/>
          </a:bodyPr>
          <a:lstStyle/>
          <a:p>
            <a:r>
              <a:rPr lang="fr-FR" altLang="fr-FR" dirty="0">
                <a:solidFill>
                  <a:srgbClr val="000000"/>
                </a:solidFill>
                <a:latin typeface="Arial" charset="0"/>
              </a:rPr>
              <a:t>La production de </a:t>
            </a:r>
            <a:r>
              <a:rPr lang="fr-FR" altLang="fr-FR" b="1" dirty="0">
                <a:solidFill>
                  <a:srgbClr val="000000"/>
                </a:solidFill>
                <a:latin typeface="Arial" charset="0"/>
              </a:rPr>
              <a:t>sciages résineux augmente</a:t>
            </a:r>
            <a:r>
              <a:rPr lang="fr-FR" altLang="fr-FR" dirty="0">
                <a:solidFill>
                  <a:srgbClr val="000000"/>
                </a:solidFill>
                <a:latin typeface="Arial" charset="0"/>
              </a:rPr>
              <a:t> régulièrement en France +15% en 15 ans mais dans des </a:t>
            </a:r>
            <a:r>
              <a:rPr lang="fr-FR" altLang="fr-FR" b="1" dirty="0">
                <a:solidFill>
                  <a:srgbClr val="000000"/>
                </a:solidFill>
                <a:latin typeface="Arial" charset="0"/>
              </a:rPr>
              <a:t>proportions moindres</a:t>
            </a:r>
            <a:r>
              <a:rPr lang="fr-FR" altLang="fr-FR" dirty="0">
                <a:solidFill>
                  <a:srgbClr val="000000"/>
                </a:solidFill>
                <a:latin typeface="Arial" charset="0"/>
              </a:rPr>
              <a:t> </a:t>
            </a:r>
            <a:r>
              <a:rPr lang="fr-FR" altLang="fr-FR" b="1" dirty="0">
                <a:solidFill>
                  <a:srgbClr val="000000"/>
                </a:solidFill>
                <a:latin typeface="Arial" charset="0"/>
              </a:rPr>
              <a:t>que dans l’UE</a:t>
            </a:r>
            <a:r>
              <a:rPr lang="fr-FR" altLang="fr-FR" dirty="0">
                <a:solidFill>
                  <a:srgbClr val="000000"/>
                </a:solidFill>
                <a:latin typeface="Arial" charset="0"/>
              </a:rPr>
              <a:t> (+40%)</a:t>
            </a:r>
            <a:endParaRPr lang="fr-FR" dirty="0"/>
          </a:p>
        </p:txBody>
      </p:sp>
      <p:sp>
        <p:nvSpPr>
          <p:cNvPr id="7" name="ZoneTexte 6"/>
          <p:cNvSpPr txBox="1"/>
          <p:nvPr/>
        </p:nvSpPr>
        <p:spPr>
          <a:xfrm>
            <a:off x="333375" y="1704601"/>
            <a:ext cx="3086100" cy="1477328"/>
          </a:xfrm>
          <a:prstGeom prst="rect">
            <a:avLst/>
          </a:prstGeom>
          <a:noFill/>
        </p:spPr>
        <p:txBody>
          <a:bodyPr wrap="square" rtlCol="0">
            <a:spAutoFit/>
          </a:bodyPr>
          <a:lstStyle/>
          <a:p>
            <a:r>
              <a:rPr lang="fr-FR" altLang="fr-FR" dirty="0">
                <a:solidFill>
                  <a:srgbClr val="000000"/>
                </a:solidFill>
                <a:latin typeface="Arial" charset="0"/>
              </a:rPr>
              <a:t>La production de </a:t>
            </a:r>
            <a:r>
              <a:rPr lang="fr-FR" altLang="fr-FR" b="1" dirty="0">
                <a:solidFill>
                  <a:srgbClr val="000000"/>
                </a:solidFill>
                <a:latin typeface="Arial" charset="0"/>
              </a:rPr>
              <a:t>sciages feuillus</a:t>
            </a:r>
            <a:r>
              <a:rPr lang="fr-FR" altLang="fr-FR" dirty="0">
                <a:solidFill>
                  <a:srgbClr val="000000"/>
                </a:solidFill>
                <a:latin typeface="Arial" charset="0"/>
              </a:rPr>
              <a:t> est en </a:t>
            </a:r>
            <a:r>
              <a:rPr lang="fr-FR" altLang="fr-FR" b="1" dirty="0">
                <a:solidFill>
                  <a:srgbClr val="000000"/>
                </a:solidFill>
                <a:latin typeface="Arial" charset="0"/>
              </a:rPr>
              <a:t>net repli</a:t>
            </a:r>
            <a:r>
              <a:rPr lang="fr-FR" altLang="fr-FR" dirty="0">
                <a:solidFill>
                  <a:srgbClr val="000000"/>
                </a:solidFill>
                <a:latin typeface="Arial" charset="0"/>
              </a:rPr>
              <a:t>: -50% sur 15 ans mais – 15% dans l’UE.</a:t>
            </a:r>
          </a:p>
          <a:p>
            <a:endParaRPr lang="fr-F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909170"/>
            <a:ext cx="6662738" cy="4951811"/>
          </a:xfrm>
        </p:spPr>
      </p:pic>
      <p:sp>
        <p:nvSpPr>
          <p:cNvPr id="5" name="Titre 1"/>
          <p:cNvSpPr>
            <a:spLocks noGrp="1"/>
          </p:cNvSpPr>
          <p:nvPr>
            <p:ph type="title"/>
          </p:nvPr>
        </p:nvSpPr>
        <p:spPr>
          <a:xfrm>
            <a:off x="137160" y="303376"/>
            <a:ext cx="4876800" cy="583406"/>
          </a:xfrm>
        </p:spPr>
        <p:txBody>
          <a:bodyPr>
            <a:noAutofit/>
          </a:bodyPr>
          <a:lstStyle/>
          <a:p>
            <a:pPr>
              <a:defRPr/>
            </a:pPr>
            <a:r>
              <a:rPr lang="fr-FR" sz="3200" dirty="0"/>
              <a:t>Destinations des sciages</a:t>
            </a:r>
          </a:p>
        </p:txBody>
      </p:sp>
      <p:sp>
        <p:nvSpPr>
          <p:cNvPr id="33796" name="Rectangle 6"/>
          <p:cNvSpPr>
            <a:spLocks noChangeArrowheads="1"/>
          </p:cNvSpPr>
          <p:nvPr/>
        </p:nvSpPr>
        <p:spPr bwMode="auto">
          <a:xfrm>
            <a:off x="5465765" y="2706862"/>
            <a:ext cx="3571875" cy="3216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0"/>
              </a:spcBef>
              <a:spcAft>
                <a:spcPct val="0"/>
              </a:spcAft>
              <a:buFontTx/>
              <a:buNone/>
            </a:pPr>
            <a:r>
              <a:rPr lang="fr-FR" altLang="fr-FR" sz="2900" dirty="0">
                <a:solidFill>
                  <a:srgbClr val="000000"/>
                </a:solidFill>
                <a:latin typeface="Times New Roman" pitchFamily="18" charset="0"/>
              </a:rPr>
              <a:t>En 10 ans,  les produits rabotés ou collés sont passés de moins de 10 % de la consommation totale de bois à </a:t>
            </a:r>
            <a:r>
              <a:rPr lang="fr-FR" altLang="fr-FR" sz="2900" b="1" dirty="0">
                <a:solidFill>
                  <a:srgbClr val="000000"/>
                </a:solidFill>
                <a:latin typeface="Times New Roman" pitchFamily="18" charset="0"/>
              </a:rPr>
              <a:t>plus de 25 %! </a:t>
            </a:r>
          </a:p>
        </p:txBody>
      </p:sp>
      <p:sp>
        <p:nvSpPr>
          <p:cNvPr id="33797" name="Rectangle 7"/>
          <p:cNvSpPr>
            <a:spLocks noChangeArrowheads="1"/>
          </p:cNvSpPr>
          <p:nvPr/>
        </p:nvSpPr>
        <p:spPr bwMode="auto">
          <a:xfrm>
            <a:off x="853441" y="5860981"/>
            <a:ext cx="605647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0"/>
              </a:spcBef>
              <a:spcAft>
                <a:spcPct val="0"/>
              </a:spcAft>
              <a:buFontTx/>
              <a:buNone/>
            </a:pPr>
            <a:r>
              <a:rPr lang="fr-FR" altLang="fr-FR" sz="2800" b="1" dirty="0">
                <a:solidFill>
                  <a:srgbClr val="000000"/>
                </a:solidFill>
                <a:latin typeface="Times New Roman" pitchFamily="18" charset="0"/>
              </a:rPr>
              <a:t>En moyenne, 1/3 </a:t>
            </a:r>
            <a:r>
              <a:rPr lang="fr-FR" altLang="fr-FR" sz="2800" dirty="0">
                <a:solidFill>
                  <a:srgbClr val="000000"/>
                </a:solidFill>
                <a:latin typeface="Times New Roman" pitchFamily="18" charset="0"/>
              </a:rPr>
              <a:t>des sciages consommés en France sont importés</a:t>
            </a:r>
          </a:p>
        </p:txBody>
      </p:sp>
      <p:graphicFrame>
        <p:nvGraphicFramePr>
          <p:cNvPr id="33798" name="Objet 1"/>
          <p:cNvGraphicFramePr>
            <a:graphicFrameLocks noChangeAspect="1"/>
          </p:cNvGraphicFramePr>
          <p:nvPr>
            <p:extLst>
              <p:ext uri="{D42A27DB-BD31-4B8C-83A1-F6EECF244321}">
                <p14:modId xmlns:p14="http://schemas.microsoft.com/office/powerpoint/2010/main" val="2114777908"/>
              </p:ext>
            </p:extLst>
          </p:nvPr>
        </p:nvGraphicFramePr>
        <p:xfrm>
          <a:off x="5465765" y="169017"/>
          <a:ext cx="3678234" cy="2504333"/>
        </p:xfrm>
        <a:graphic>
          <a:graphicData uri="http://schemas.openxmlformats.org/presentationml/2006/ole">
            <mc:AlternateContent xmlns:mc="http://schemas.openxmlformats.org/markup-compatibility/2006">
              <mc:Choice xmlns:v="urn:schemas-microsoft-com:vml" Requires="v">
                <p:oleObj spid="_x0000_s3144" name="Feuille de calcul" r:id="rId4" imgW="4640608" imgH="1927758" progId="Excel.Sheet.8">
                  <p:embed/>
                </p:oleObj>
              </mc:Choice>
              <mc:Fallback>
                <p:oleObj name="Feuille de calcul" r:id="rId4" imgW="4640608" imgH="1927758" progId="Excel.Sheet.8">
                  <p:embed/>
                  <p:pic>
                    <p:nvPicPr>
                      <p:cNvPr id="0" name="Picture 5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5765" y="169017"/>
                        <a:ext cx="3678234" cy="25043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799" name="Espace réservé du numéro de diapositive 5"/>
          <p:cNvSpPr>
            <a:spLocks noGrp="1"/>
          </p:cNvSpPr>
          <p:nvPr>
            <p:ph type="sldNum" sz="quarter" idx="4294967295"/>
          </p:nvPr>
        </p:nvSpPr>
        <p:spPr bwMode="auto">
          <a:xfrm>
            <a:off x="6457950" y="5624518"/>
            <a:ext cx="205740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charset="0"/>
              </a:defRPr>
            </a:lvl1pPr>
            <a:lvl2pPr marL="557213" indent="-214313">
              <a:spcBef>
                <a:spcPct val="20000"/>
              </a:spcBef>
              <a:buChar char="–"/>
              <a:defRPr sz="2100">
                <a:solidFill>
                  <a:schemeClr val="tx1"/>
                </a:solidFill>
                <a:latin typeface="Arial" charset="0"/>
              </a:defRPr>
            </a:lvl2pPr>
            <a:lvl3pPr marL="857250" indent="-171450">
              <a:spcBef>
                <a:spcPct val="20000"/>
              </a:spcBef>
              <a:buChar char="•"/>
              <a:defRPr sz="1800">
                <a:solidFill>
                  <a:schemeClr val="tx1"/>
                </a:solidFill>
                <a:latin typeface="Arial" charset="0"/>
              </a:defRPr>
            </a:lvl3pPr>
            <a:lvl4pPr marL="1200150" indent="-171450">
              <a:spcBef>
                <a:spcPct val="20000"/>
              </a:spcBef>
              <a:buChar char="–"/>
              <a:defRPr sz="1500">
                <a:solidFill>
                  <a:schemeClr val="tx1"/>
                </a:solidFill>
                <a:latin typeface="Arial" charset="0"/>
              </a:defRPr>
            </a:lvl4pPr>
            <a:lvl5pPr marL="1543050" indent="-171450">
              <a:spcBef>
                <a:spcPct val="20000"/>
              </a:spcBef>
              <a:buChar char="»"/>
              <a:defRPr sz="1500">
                <a:solidFill>
                  <a:schemeClr val="tx1"/>
                </a:solidFill>
                <a:latin typeface="Arial" charset="0"/>
              </a:defRPr>
            </a:lvl5pPr>
            <a:lvl6pPr marL="1885950" indent="-171450" eaLnBrk="0" fontAlgn="base" hangingPunct="0">
              <a:spcBef>
                <a:spcPct val="20000"/>
              </a:spcBef>
              <a:spcAft>
                <a:spcPct val="0"/>
              </a:spcAft>
              <a:buChar char="»"/>
              <a:defRPr sz="1500">
                <a:solidFill>
                  <a:schemeClr val="tx1"/>
                </a:solidFill>
                <a:latin typeface="Arial" charset="0"/>
              </a:defRPr>
            </a:lvl6pPr>
            <a:lvl7pPr marL="2228850" indent="-171450" eaLnBrk="0" fontAlgn="base" hangingPunct="0">
              <a:spcBef>
                <a:spcPct val="20000"/>
              </a:spcBef>
              <a:spcAft>
                <a:spcPct val="0"/>
              </a:spcAft>
              <a:buChar char="»"/>
              <a:defRPr sz="1500">
                <a:solidFill>
                  <a:schemeClr val="tx1"/>
                </a:solidFill>
                <a:latin typeface="Arial" charset="0"/>
              </a:defRPr>
            </a:lvl7pPr>
            <a:lvl8pPr marL="2571750" indent="-171450" eaLnBrk="0" fontAlgn="base" hangingPunct="0">
              <a:spcBef>
                <a:spcPct val="20000"/>
              </a:spcBef>
              <a:spcAft>
                <a:spcPct val="0"/>
              </a:spcAft>
              <a:buChar char="»"/>
              <a:defRPr sz="1500">
                <a:solidFill>
                  <a:schemeClr val="tx1"/>
                </a:solidFill>
                <a:latin typeface="Arial" charset="0"/>
              </a:defRPr>
            </a:lvl8pPr>
            <a:lvl9pPr marL="2914650" indent="-171450" eaLnBrk="0" fontAlgn="base" hangingPunct="0">
              <a:spcBef>
                <a:spcPct val="20000"/>
              </a:spcBef>
              <a:spcAft>
                <a:spcPct val="0"/>
              </a:spcAft>
              <a:buChar char="»"/>
              <a:defRPr sz="1500">
                <a:solidFill>
                  <a:schemeClr val="tx1"/>
                </a:solidFill>
                <a:latin typeface="Arial" charset="0"/>
              </a:defRPr>
            </a:lvl9pPr>
          </a:lstStyle>
          <a:p>
            <a:pPr eaLnBrk="0" fontAlgn="base" hangingPunct="0">
              <a:spcBef>
                <a:spcPct val="0"/>
              </a:spcBef>
              <a:spcAft>
                <a:spcPct val="0"/>
              </a:spcAft>
              <a:buFontTx/>
              <a:buNone/>
            </a:pPr>
            <a:fld id="{C3820784-2A4A-4A4E-9D43-7147F2839B99}" type="slidenum">
              <a:rPr lang="fr-FR" altLang="fr-FR" sz="1800">
                <a:solidFill>
                  <a:srgbClr val="000000"/>
                </a:solidFill>
                <a:latin typeface="Times New Roman" pitchFamily="18" charset="0"/>
              </a:rPr>
              <a:pPr eaLnBrk="0" fontAlgn="base" hangingPunct="0">
                <a:spcBef>
                  <a:spcPct val="0"/>
                </a:spcBef>
                <a:spcAft>
                  <a:spcPct val="0"/>
                </a:spcAft>
                <a:buFontTx/>
                <a:buNone/>
              </a:pPr>
              <a:t>48</a:t>
            </a:fld>
            <a:endParaRPr lang="fr-FR" altLang="fr-FR" sz="1800">
              <a:solidFill>
                <a:srgbClr val="000000"/>
              </a:solidFill>
              <a:latin typeface="Times New Roman" pitchFamily="18" charset="0"/>
            </a:endParaRPr>
          </a:p>
        </p:txBody>
      </p:sp>
    </p:spTree>
    <p:extLst>
      <p:ext uri="{BB962C8B-B14F-4D97-AF65-F5344CB8AC3E}">
        <p14:creationId xmlns:p14="http://schemas.microsoft.com/office/powerpoint/2010/main" val="24138825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9" y="1005840"/>
            <a:ext cx="6510971" cy="5547359"/>
          </a:xfrm>
        </p:spPr>
      </p:pic>
      <p:sp>
        <p:nvSpPr>
          <p:cNvPr id="34819" name="Rectangle 4"/>
          <p:cNvSpPr>
            <a:spLocks noChangeArrowheads="1"/>
          </p:cNvSpPr>
          <p:nvPr/>
        </p:nvSpPr>
        <p:spPr bwMode="auto">
          <a:xfrm>
            <a:off x="6827519" y="2031209"/>
            <a:ext cx="213709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0"/>
              </a:spcBef>
              <a:spcAft>
                <a:spcPct val="0"/>
              </a:spcAft>
              <a:buFontTx/>
              <a:buNone/>
            </a:pPr>
            <a:r>
              <a:rPr lang="fr-FR" altLang="fr-FR" b="1" dirty="0">
                <a:solidFill>
                  <a:srgbClr val="000000"/>
                </a:solidFill>
                <a:latin typeface="Times New Roman" pitchFamily="18" charset="0"/>
              </a:rPr>
              <a:t>74 % </a:t>
            </a:r>
            <a:r>
              <a:rPr lang="fr-FR" altLang="fr-FR" dirty="0">
                <a:solidFill>
                  <a:srgbClr val="000000"/>
                </a:solidFill>
                <a:latin typeface="Times New Roman" pitchFamily="18" charset="0"/>
              </a:rPr>
              <a:t>des bois rabotés consommés en France sont importés</a:t>
            </a:r>
          </a:p>
        </p:txBody>
      </p:sp>
      <p:sp>
        <p:nvSpPr>
          <p:cNvPr id="6" name="Titre 1"/>
          <p:cNvSpPr>
            <a:spLocks noGrp="1"/>
          </p:cNvSpPr>
          <p:nvPr>
            <p:ph type="title"/>
          </p:nvPr>
        </p:nvSpPr>
        <p:spPr>
          <a:xfrm>
            <a:off x="386717" y="285993"/>
            <a:ext cx="7648575" cy="583406"/>
          </a:xfrm>
        </p:spPr>
        <p:txBody>
          <a:bodyPr>
            <a:noAutofit/>
          </a:bodyPr>
          <a:lstStyle/>
          <a:p>
            <a:pPr>
              <a:defRPr/>
            </a:pPr>
            <a:r>
              <a:rPr lang="fr-FR" sz="4000" dirty="0"/>
              <a:t>Produits rabotés</a:t>
            </a:r>
          </a:p>
        </p:txBody>
      </p:sp>
      <p:sp>
        <p:nvSpPr>
          <p:cNvPr id="34821" name="Espace réservé du numéro de diapositive 2"/>
          <p:cNvSpPr>
            <a:spLocks noGrp="1"/>
          </p:cNvSpPr>
          <p:nvPr>
            <p:ph type="sldNum" sz="quarter" idx="4294967295"/>
          </p:nvPr>
        </p:nvSpPr>
        <p:spPr bwMode="auto">
          <a:xfrm>
            <a:off x="6457950" y="5624518"/>
            <a:ext cx="205740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charset="0"/>
              </a:defRPr>
            </a:lvl1pPr>
            <a:lvl2pPr marL="557213" indent="-214313">
              <a:spcBef>
                <a:spcPct val="20000"/>
              </a:spcBef>
              <a:buChar char="–"/>
              <a:defRPr sz="2100">
                <a:solidFill>
                  <a:schemeClr val="tx1"/>
                </a:solidFill>
                <a:latin typeface="Arial" charset="0"/>
              </a:defRPr>
            </a:lvl2pPr>
            <a:lvl3pPr marL="857250" indent="-171450">
              <a:spcBef>
                <a:spcPct val="20000"/>
              </a:spcBef>
              <a:buChar char="•"/>
              <a:defRPr sz="1800">
                <a:solidFill>
                  <a:schemeClr val="tx1"/>
                </a:solidFill>
                <a:latin typeface="Arial" charset="0"/>
              </a:defRPr>
            </a:lvl3pPr>
            <a:lvl4pPr marL="1200150" indent="-171450">
              <a:spcBef>
                <a:spcPct val="20000"/>
              </a:spcBef>
              <a:buChar char="–"/>
              <a:defRPr sz="1500">
                <a:solidFill>
                  <a:schemeClr val="tx1"/>
                </a:solidFill>
                <a:latin typeface="Arial" charset="0"/>
              </a:defRPr>
            </a:lvl4pPr>
            <a:lvl5pPr marL="1543050" indent="-171450">
              <a:spcBef>
                <a:spcPct val="20000"/>
              </a:spcBef>
              <a:buChar char="»"/>
              <a:defRPr sz="1500">
                <a:solidFill>
                  <a:schemeClr val="tx1"/>
                </a:solidFill>
                <a:latin typeface="Arial" charset="0"/>
              </a:defRPr>
            </a:lvl5pPr>
            <a:lvl6pPr marL="1885950" indent="-171450" eaLnBrk="0" fontAlgn="base" hangingPunct="0">
              <a:spcBef>
                <a:spcPct val="20000"/>
              </a:spcBef>
              <a:spcAft>
                <a:spcPct val="0"/>
              </a:spcAft>
              <a:buChar char="»"/>
              <a:defRPr sz="1500">
                <a:solidFill>
                  <a:schemeClr val="tx1"/>
                </a:solidFill>
                <a:latin typeface="Arial" charset="0"/>
              </a:defRPr>
            </a:lvl6pPr>
            <a:lvl7pPr marL="2228850" indent="-171450" eaLnBrk="0" fontAlgn="base" hangingPunct="0">
              <a:spcBef>
                <a:spcPct val="20000"/>
              </a:spcBef>
              <a:spcAft>
                <a:spcPct val="0"/>
              </a:spcAft>
              <a:buChar char="»"/>
              <a:defRPr sz="1500">
                <a:solidFill>
                  <a:schemeClr val="tx1"/>
                </a:solidFill>
                <a:latin typeface="Arial" charset="0"/>
              </a:defRPr>
            </a:lvl7pPr>
            <a:lvl8pPr marL="2571750" indent="-171450" eaLnBrk="0" fontAlgn="base" hangingPunct="0">
              <a:spcBef>
                <a:spcPct val="20000"/>
              </a:spcBef>
              <a:spcAft>
                <a:spcPct val="0"/>
              </a:spcAft>
              <a:buChar char="»"/>
              <a:defRPr sz="1500">
                <a:solidFill>
                  <a:schemeClr val="tx1"/>
                </a:solidFill>
                <a:latin typeface="Arial" charset="0"/>
              </a:defRPr>
            </a:lvl8pPr>
            <a:lvl9pPr marL="2914650" indent="-171450" eaLnBrk="0" fontAlgn="base" hangingPunct="0">
              <a:spcBef>
                <a:spcPct val="20000"/>
              </a:spcBef>
              <a:spcAft>
                <a:spcPct val="0"/>
              </a:spcAft>
              <a:buChar char="»"/>
              <a:defRPr sz="1500">
                <a:solidFill>
                  <a:schemeClr val="tx1"/>
                </a:solidFill>
                <a:latin typeface="Arial" charset="0"/>
              </a:defRPr>
            </a:lvl9pPr>
          </a:lstStyle>
          <a:p>
            <a:pPr eaLnBrk="0" fontAlgn="base" hangingPunct="0">
              <a:spcBef>
                <a:spcPct val="0"/>
              </a:spcBef>
              <a:spcAft>
                <a:spcPct val="0"/>
              </a:spcAft>
              <a:buFontTx/>
              <a:buNone/>
            </a:pPr>
            <a:fld id="{D80E2FA8-4AFC-4B05-B85C-54060F89D879}" type="slidenum">
              <a:rPr lang="fr-FR" altLang="fr-FR" sz="1800">
                <a:solidFill>
                  <a:srgbClr val="000000"/>
                </a:solidFill>
                <a:latin typeface="Times New Roman" pitchFamily="18" charset="0"/>
              </a:rPr>
              <a:pPr eaLnBrk="0" fontAlgn="base" hangingPunct="0">
                <a:spcBef>
                  <a:spcPct val="0"/>
                </a:spcBef>
                <a:spcAft>
                  <a:spcPct val="0"/>
                </a:spcAft>
                <a:buFontTx/>
                <a:buNone/>
              </a:pPr>
              <a:t>49</a:t>
            </a:fld>
            <a:endParaRPr lang="fr-FR" altLang="fr-FR" sz="1800">
              <a:solidFill>
                <a:srgbClr val="000000"/>
              </a:solidFill>
              <a:latin typeface="Times New Roman" pitchFamily="18" charset="0"/>
            </a:endParaRPr>
          </a:p>
        </p:txBody>
      </p:sp>
    </p:spTree>
    <p:extLst>
      <p:ext uri="{BB962C8B-B14F-4D97-AF65-F5344CB8AC3E}">
        <p14:creationId xmlns:p14="http://schemas.microsoft.com/office/powerpoint/2010/main" val="2923702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Grp="1" noChangeAspect="1"/>
          </p:cNvGraphicFramePr>
          <p:nvPr>
            <p:ph type="body" idx="1"/>
            <p:extLst>
              <p:ext uri="{D42A27DB-BD31-4B8C-83A1-F6EECF244321}">
                <p14:modId xmlns:p14="http://schemas.microsoft.com/office/powerpoint/2010/main" val="3350419442"/>
              </p:ext>
            </p:extLst>
          </p:nvPr>
        </p:nvGraphicFramePr>
        <p:xfrm>
          <a:off x="0" y="87129"/>
          <a:ext cx="3752850" cy="4256476"/>
        </p:xfrm>
        <a:graphic>
          <a:graphicData uri="http://schemas.openxmlformats.org/presentationml/2006/ole">
            <mc:AlternateContent xmlns:mc="http://schemas.openxmlformats.org/markup-compatibility/2006">
              <mc:Choice xmlns:v="urn:schemas-microsoft-com:vml" Requires="v">
                <p:oleObj spid="_x0000_s5200" name="Acrobat Document" r:id="rId3" imgW="5622480" imgH="7956720" progId="AcroExch.Document.DC">
                  <p:embed/>
                </p:oleObj>
              </mc:Choice>
              <mc:Fallback>
                <p:oleObj name="Acrobat Document" r:id="rId3" imgW="5622480" imgH="7956720" progId="AcroExch.Document.DC">
                  <p:embed/>
                  <p:pic>
                    <p:nvPicPr>
                      <p:cNvPr id="0" name="Picture 44"/>
                      <p:cNvPicPr>
                        <a:picLocks noGrp="1" noChangeAspect="1" noChangeArrowheads="1"/>
                      </p:cNvPicPr>
                      <p:nvPr/>
                    </p:nvPicPr>
                    <p:blipFill>
                      <a:blip r:embed="rId4">
                        <a:extLst>
                          <a:ext uri="{28A0092B-C50C-407E-A947-70E740481C1C}">
                            <a14:useLocalDpi xmlns:a14="http://schemas.microsoft.com/office/drawing/2010/main" val="0"/>
                          </a:ext>
                        </a:extLst>
                      </a:blip>
                      <a:srcRect l="19057" t="17955" r="19057" b="26932"/>
                      <a:stretch>
                        <a:fillRect/>
                      </a:stretch>
                    </p:blipFill>
                    <p:spPr bwMode="auto">
                      <a:xfrm>
                        <a:off x="0" y="87129"/>
                        <a:ext cx="3752850" cy="42564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8" name="Text Box 3"/>
          <p:cNvSpPr txBox="1">
            <a:spLocks noChangeArrowheads="1"/>
          </p:cNvSpPr>
          <p:nvPr/>
        </p:nvSpPr>
        <p:spPr bwMode="auto">
          <a:xfrm>
            <a:off x="1624013" y="3260725"/>
            <a:ext cx="1524000" cy="396875"/>
          </a:xfrm>
          <a:prstGeom prst="rect">
            <a:avLst/>
          </a:prstGeom>
          <a:solidFill>
            <a:schemeClr val="bg1"/>
          </a:solidFill>
          <a:ln w="9525">
            <a:noFill/>
            <a:miter lim="800000"/>
            <a:headEnd/>
            <a:tailEnd/>
          </a:ln>
        </p:spPr>
        <p:txBody>
          <a:bodyPr>
            <a:spAutoFit/>
          </a:bodyPr>
          <a:lstStyle/>
          <a:p>
            <a:pPr>
              <a:spcBef>
                <a:spcPct val="50000"/>
              </a:spcBef>
            </a:pPr>
            <a:r>
              <a:rPr lang="fr-FR" sz="1000" dirty="0"/>
              <a:t>IFN : La forêt en chiffres et en cartes, 2012</a:t>
            </a:r>
            <a:endParaRPr lang="fr-FR" sz="1200" dirty="0"/>
          </a:p>
        </p:txBody>
      </p:sp>
      <p:sp>
        <p:nvSpPr>
          <p:cNvPr id="1029" name="Text Box 5"/>
          <p:cNvSpPr txBox="1">
            <a:spLocks noChangeArrowheads="1"/>
          </p:cNvSpPr>
          <p:nvPr/>
        </p:nvSpPr>
        <p:spPr bwMode="auto">
          <a:xfrm>
            <a:off x="4019550" y="715200"/>
            <a:ext cx="4926330" cy="3508653"/>
          </a:xfrm>
          <a:prstGeom prst="rect">
            <a:avLst/>
          </a:prstGeom>
          <a:solidFill>
            <a:schemeClr val="bg1"/>
          </a:solidFill>
          <a:ln w="9525">
            <a:noFill/>
            <a:miter lim="800000"/>
            <a:headEnd/>
            <a:tailEnd/>
          </a:ln>
        </p:spPr>
        <p:txBody>
          <a:bodyPr wrap="square">
            <a:spAutoFit/>
          </a:bodyPr>
          <a:lstStyle/>
          <a:p>
            <a:pPr>
              <a:spcBef>
                <a:spcPct val="50000"/>
              </a:spcBef>
            </a:pPr>
            <a:r>
              <a:rPr lang="fr-FR" sz="2400" dirty="0"/>
              <a:t>Surface totale 2015 : </a:t>
            </a:r>
            <a:r>
              <a:rPr lang="fr-FR" sz="2400" b="1" dirty="0"/>
              <a:t>16 300 000 ha</a:t>
            </a:r>
            <a:r>
              <a:rPr lang="fr-FR" sz="2400" dirty="0"/>
              <a:t> </a:t>
            </a:r>
          </a:p>
          <a:p>
            <a:pPr>
              <a:spcBef>
                <a:spcPct val="50000"/>
              </a:spcBef>
            </a:pPr>
            <a:r>
              <a:rPr lang="fr-FR" sz="2400" b="1" dirty="0"/>
              <a:t>= 30%</a:t>
            </a:r>
            <a:r>
              <a:rPr lang="fr-FR" sz="2400" dirty="0"/>
              <a:t> de la surface de la France</a:t>
            </a:r>
          </a:p>
          <a:p>
            <a:pPr>
              <a:spcBef>
                <a:spcPct val="50000"/>
              </a:spcBef>
            </a:pPr>
            <a:r>
              <a:rPr lang="fr-FR" sz="2400" dirty="0"/>
              <a:t>= la moitié de la superficie agricole</a:t>
            </a:r>
          </a:p>
          <a:p>
            <a:pPr>
              <a:spcBef>
                <a:spcPct val="50000"/>
              </a:spcBef>
            </a:pPr>
            <a:r>
              <a:rPr lang="fr-FR" sz="2400" dirty="0"/>
              <a:t>La forêt est privée à </a:t>
            </a:r>
            <a:r>
              <a:rPr lang="fr-FR" sz="2800" dirty="0"/>
              <a:t>75%</a:t>
            </a:r>
            <a:endParaRPr lang="fr-FR" sz="2400" dirty="0"/>
          </a:p>
          <a:p>
            <a:pPr>
              <a:spcBef>
                <a:spcPct val="50000"/>
              </a:spcBef>
            </a:pPr>
            <a:r>
              <a:rPr lang="fr-FR" sz="2400" dirty="0"/>
              <a:t>3,5 millions de propriétaires: </a:t>
            </a:r>
            <a:r>
              <a:rPr lang="fr-FR" sz="2400" b="1" dirty="0"/>
              <a:t>10% des propriétaires possèdent 75%</a:t>
            </a:r>
            <a:r>
              <a:rPr lang="fr-FR" sz="2400" dirty="0"/>
              <a:t> de la surface</a:t>
            </a:r>
            <a:endParaRPr lang="fr-FR" sz="1400" dirty="0"/>
          </a:p>
        </p:txBody>
      </p:sp>
      <p:sp>
        <p:nvSpPr>
          <p:cNvPr id="31" name="Titre 1"/>
          <p:cNvSpPr txBox="1">
            <a:spLocks/>
          </p:cNvSpPr>
          <p:nvPr/>
        </p:nvSpPr>
        <p:spPr bwMode="auto">
          <a:xfrm>
            <a:off x="3505199" y="-49504"/>
            <a:ext cx="5693059" cy="76470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4400" b="1" kern="0" dirty="0">
                <a:solidFill>
                  <a:schemeClr val="tx2"/>
                </a:solidFill>
                <a:effectLst>
                  <a:outerShdw blurRad="38100" dist="38100" dir="2700000" algn="tl">
                    <a:srgbClr val="C0C0C0"/>
                  </a:outerShdw>
                </a:effectLst>
                <a:latin typeface="+mj-lt"/>
                <a:ea typeface="+mj-ea"/>
                <a:cs typeface="+mj-cs"/>
              </a:rPr>
              <a:t> La forêt française</a:t>
            </a:r>
            <a:endParaRPr kumimoji="0" lang="fr-FR" sz="4400" b="0" i="0" u="none" strike="noStrike" kern="0" cap="none" spc="0" normalizeH="0" baseline="0" noProof="0" dirty="0">
              <a:ln>
                <a:noFill/>
              </a:ln>
              <a:solidFill>
                <a:schemeClr val="tx2"/>
              </a:solidFill>
              <a:effectLst/>
              <a:uLnTx/>
              <a:uFillTx/>
              <a:latin typeface="+mj-lt"/>
              <a:ea typeface="+mj-ea"/>
              <a:cs typeface="+mj-cs"/>
            </a:endParaRPr>
          </a:p>
        </p:txBody>
      </p:sp>
      <p:graphicFrame>
        <p:nvGraphicFramePr>
          <p:cNvPr id="13" name="Object 9"/>
          <p:cNvGraphicFramePr>
            <a:graphicFrameLocks noChangeAspect="1"/>
          </p:cNvGraphicFramePr>
          <p:nvPr>
            <p:extLst>
              <p:ext uri="{D42A27DB-BD31-4B8C-83A1-F6EECF244321}">
                <p14:modId xmlns:p14="http://schemas.microsoft.com/office/powerpoint/2010/main" val="2054113766"/>
              </p:ext>
            </p:extLst>
          </p:nvPr>
        </p:nvGraphicFramePr>
        <p:xfrm>
          <a:off x="175652" y="4385939"/>
          <a:ext cx="7208520" cy="2472061"/>
        </p:xfrm>
        <a:graphic>
          <a:graphicData uri="http://schemas.openxmlformats.org/presentationml/2006/ole">
            <mc:AlternateContent xmlns:mc="http://schemas.openxmlformats.org/markup-compatibility/2006">
              <mc:Choice xmlns:v="urn:schemas-microsoft-com:vml" Requires="v">
                <p:oleObj spid="_x0000_s5201" name="Graphique" r:id="rId5" imgW="8839149" imgH="4267290" progId="Excel.Sheet.8">
                  <p:embed/>
                </p:oleObj>
              </mc:Choice>
              <mc:Fallback>
                <p:oleObj name="Graphique" r:id="rId5" imgW="8839149" imgH="4267290" progId="Excel.Sheet.8">
                  <p:embed/>
                  <p:pic>
                    <p:nvPicPr>
                      <p:cNvPr id="0" name="Picture 4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652" y="4385939"/>
                        <a:ext cx="7208520" cy="247206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144563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7782" y="747479"/>
            <a:ext cx="6495732" cy="5439961"/>
          </a:xfrm>
        </p:spPr>
      </p:pic>
      <p:sp>
        <p:nvSpPr>
          <p:cNvPr id="5" name="Titre 1"/>
          <p:cNvSpPr>
            <a:spLocks noGrp="1"/>
          </p:cNvSpPr>
          <p:nvPr>
            <p:ph type="title"/>
          </p:nvPr>
        </p:nvSpPr>
        <p:spPr>
          <a:xfrm>
            <a:off x="662940" y="164073"/>
            <a:ext cx="7677150" cy="583406"/>
          </a:xfrm>
        </p:spPr>
        <p:txBody>
          <a:bodyPr>
            <a:noAutofit/>
          </a:bodyPr>
          <a:lstStyle/>
          <a:p>
            <a:pPr>
              <a:defRPr/>
            </a:pPr>
            <a:r>
              <a:rPr lang="fr-FR" dirty="0"/>
              <a:t>Produits collés</a:t>
            </a:r>
          </a:p>
        </p:txBody>
      </p:sp>
      <p:sp>
        <p:nvSpPr>
          <p:cNvPr id="35844" name="Rectangle 5"/>
          <p:cNvSpPr>
            <a:spLocks noChangeArrowheads="1"/>
          </p:cNvSpPr>
          <p:nvPr/>
        </p:nvSpPr>
        <p:spPr bwMode="auto">
          <a:xfrm>
            <a:off x="6117907" y="2000250"/>
            <a:ext cx="3026093"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0"/>
              </a:spcBef>
              <a:spcAft>
                <a:spcPct val="0"/>
              </a:spcAft>
              <a:buFontTx/>
              <a:buNone/>
            </a:pPr>
            <a:r>
              <a:rPr lang="fr-FR" altLang="fr-FR" sz="3600" dirty="0">
                <a:solidFill>
                  <a:srgbClr val="000000"/>
                </a:solidFill>
                <a:latin typeface="Times New Roman" pitchFamily="18" charset="0"/>
              </a:rPr>
              <a:t>En 2011, </a:t>
            </a:r>
            <a:r>
              <a:rPr lang="fr-FR" altLang="fr-FR" sz="3600" b="1" dirty="0">
                <a:solidFill>
                  <a:srgbClr val="000000"/>
                </a:solidFill>
                <a:latin typeface="Times New Roman" pitchFamily="18" charset="0"/>
              </a:rPr>
              <a:t>87 % </a:t>
            </a:r>
            <a:r>
              <a:rPr lang="fr-FR" altLang="fr-FR" sz="3600" dirty="0">
                <a:solidFill>
                  <a:srgbClr val="000000"/>
                </a:solidFill>
                <a:latin typeface="Times New Roman" pitchFamily="18" charset="0"/>
              </a:rPr>
              <a:t>des bois collés consommés en France sont importés</a:t>
            </a:r>
          </a:p>
        </p:txBody>
      </p:sp>
      <p:sp>
        <p:nvSpPr>
          <p:cNvPr id="35845" name="Espace réservé du numéro de diapositive 2"/>
          <p:cNvSpPr>
            <a:spLocks noGrp="1"/>
          </p:cNvSpPr>
          <p:nvPr>
            <p:ph type="sldNum" sz="quarter" idx="4294967295"/>
          </p:nvPr>
        </p:nvSpPr>
        <p:spPr bwMode="auto">
          <a:xfrm>
            <a:off x="6457950" y="5624518"/>
            <a:ext cx="205740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charset="0"/>
              </a:defRPr>
            </a:lvl1pPr>
            <a:lvl2pPr marL="557213" indent="-214313">
              <a:spcBef>
                <a:spcPct val="20000"/>
              </a:spcBef>
              <a:buChar char="–"/>
              <a:defRPr sz="2100">
                <a:solidFill>
                  <a:schemeClr val="tx1"/>
                </a:solidFill>
                <a:latin typeface="Arial" charset="0"/>
              </a:defRPr>
            </a:lvl2pPr>
            <a:lvl3pPr marL="857250" indent="-171450">
              <a:spcBef>
                <a:spcPct val="20000"/>
              </a:spcBef>
              <a:buChar char="•"/>
              <a:defRPr sz="1800">
                <a:solidFill>
                  <a:schemeClr val="tx1"/>
                </a:solidFill>
                <a:latin typeface="Arial" charset="0"/>
              </a:defRPr>
            </a:lvl3pPr>
            <a:lvl4pPr marL="1200150" indent="-171450">
              <a:spcBef>
                <a:spcPct val="20000"/>
              </a:spcBef>
              <a:buChar char="–"/>
              <a:defRPr sz="1500">
                <a:solidFill>
                  <a:schemeClr val="tx1"/>
                </a:solidFill>
                <a:latin typeface="Arial" charset="0"/>
              </a:defRPr>
            </a:lvl4pPr>
            <a:lvl5pPr marL="1543050" indent="-171450">
              <a:spcBef>
                <a:spcPct val="20000"/>
              </a:spcBef>
              <a:buChar char="»"/>
              <a:defRPr sz="1500">
                <a:solidFill>
                  <a:schemeClr val="tx1"/>
                </a:solidFill>
                <a:latin typeface="Arial" charset="0"/>
              </a:defRPr>
            </a:lvl5pPr>
            <a:lvl6pPr marL="1885950" indent="-171450" eaLnBrk="0" fontAlgn="base" hangingPunct="0">
              <a:spcBef>
                <a:spcPct val="20000"/>
              </a:spcBef>
              <a:spcAft>
                <a:spcPct val="0"/>
              </a:spcAft>
              <a:buChar char="»"/>
              <a:defRPr sz="1500">
                <a:solidFill>
                  <a:schemeClr val="tx1"/>
                </a:solidFill>
                <a:latin typeface="Arial" charset="0"/>
              </a:defRPr>
            </a:lvl6pPr>
            <a:lvl7pPr marL="2228850" indent="-171450" eaLnBrk="0" fontAlgn="base" hangingPunct="0">
              <a:spcBef>
                <a:spcPct val="20000"/>
              </a:spcBef>
              <a:spcAft>
                <a:spcPct val="0"/>
              </a:spcAft>
              <a:buChar char="»"/>
              <a:defRPr sz="1500">
                <a:solidFill>
                  <a:schemeClr val="tx1"/>
                </a:solidFill>
                <a:latin typeface="Arial" charset="0"/>
              </a:defRPr>
            </a:lvl7pPr>
            <a:lvl8pPr marL="2571750" indent="-171450" eaLnBrk="0" fontAlgn="base" hangingPunct="0">
              <a:spcBef>
                <a:spcPct val="20000"/>
              </a:spcBef>
              <a:spcAft>
                <a:spcPct val="0"/>
              </a:spcAft>
              <a:buChar char="»"/>
              <a:defRPr sz="1500">
                <a:solidFill>
                  <a:schemeClr val="tx1"/>
                </a:solidFill>
                <a:latin typeface="Arial" charset="0"/>
              </a:defRPr>
            </a:lvl8pPr>
            <a:lvl9pPr marL="2914650" indent="-171450" eaLnBrk="0" fontAlgn="base" hangingPunct="0">
              <a:spcBef>
                <a:spcPct val="20000"/>
              </a:spcBef>
              <a:spcAft>
                <a:spcPct val="0"/>
              </a:spcAft>
              <a:buChar char="»"/>
              <a:defRPr sz="1500">
                <a:solidFill>
                  <a:schemeClr val="tx1"/>
                </a:solidFill>
                <a:latin typeface="Arial" charset="0"/>
              </a:defRPr>
            </a:lvl9pPr>
          </a:lstStyle>
          <a:p>
            <a:pPr eaLnBrk="0" fontAlgn="base" hangingPunct="0">
              <a:spcBef>
                <a:spcPct val="0"/>
              </a:spcBef>
              <a:spcAft>
                <a:spcPct val="0"/>
              </a:spcAft>
              <a:buFontTx/>
              <a:buNone/>
            </a:pPr>
            <a:fld id="{E21A0A29-3912-4802-9DD1-2129BCEA045F}" type="slidenum">
              <a:rPr lang="fr-FR" altLang="fr-FR" sz="1800">
                <a:solidFill>
                  <a:srgbClr val="000000"/>
                </a:solidFill>
                <a:latin typeface="Times New Roman" pitchFamily="18" charset="0"/>
              </a:rPr>
              <a:pPr eaLnBrk="0" fontAlgn="base" hangingPunct="0">
                <a:spcBef>
                  <a:spcPct val="0"/>
                </a:spcBef>
                <a:spcAft>
                  <a:spcPct val="0"/>
                </a:spcAft>
                <a:buFontTx/>
                <a:buNone/>
              </a:pPr>
              <a:t>50</a:t>
            </a:fld>
            <a:endParaRPr lang="fr-FR" altLang="fr-FR" sz="1800">
              <a:solidFill>
                <a:srgbClr val="000000"/>
              </a:solidFill>
              <a:latin typeface="Times New Roman" pitchFamily="18" charset="0"/>
            </a:endParaRPr>
          </a:p>
        </p:txBody>
      </p:sp>
    </p:spTree>
    <p:extLst>
      <p:ext uri="{BB962C8B-B14F-4D97-AF65-F5344CB8AC3E}">
        <p14:creationId xmlns:p14="http://schemas.microsoft.com/office/powerpoint/2010/main" val="20716093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p:cNvPicPr>
            <a:picLocks noChangeAspect="1" noChangeArrowheads="1"/>
          </p:cNvPicPr>
          <p:nvPr/>
        </p:nvPicPr>
        <p:blipFill>
          <a:blip r:embed="rId2" cstate="print"/>
          <a:srcRect/>
          <a:stretch>
            <a:fillRect/>
          </a:stretch>
        </p:blipFill>
        <p:spPr bwMode="auto">
          <a:xfrm>
            <a:off x="251520" y="557972"/>
            <a:ext cx="7848872" cy="3773487"/>
          </a:xfrm>
          <a:prstGeom prst="rect">
            <a:avLst/>
          </a:prstGeom>
          <a:noFill/>
          <a:ln w="9525">
            <a:solidFill>
              <a:schemeClr val="tx2"/>
            </a:solidFill>
            <a:miter lim="800000"/>
            <a:headEnd/>
            <a:tailEnd/>
          </a:ln>
          <a:effectLst/>
        </p:spPr>
      </p:pic>
      <p:sp>
        <p:nvSpPr>
          <p:cNvPr id="29702" name="Text Box 6"/>
          <p:cNvSpPr txBox="1">
            <a:spLocks noChangeArrowheads="1"/>
          </p:cNvSpPr>
          <p:nvPr/>
        </p:nvSpPr>
        <p:spPr bwMode="auto">
          <a:xfrm>
            <a:off x="251520" y="4591050"/>
            <a:ext cx="8640762" cy="1200329"/>
          </a:xfrm>
          <a:prstGeom prst="rect">
            <a:avLst/>
          </a:prstGeom>
          <a:noFill/>
          <a:ln w="9525" algn="ctr">
            <a:noFill/>
            <a:miter lim="800000"/>
            <a:headEnd/>
            <a:tailEnd/>
          </a:ln>
          <a:effectLst/>
        </p:spPr>
        <p:txBody>
          <a:bodyPr>
            <a:spAutoFit/>
          </a:bodyPr>
          <a:lstStyle/>
          <a:p>
            <a:r>
              <a:rPr lang="fr-FR" dirty="0">
                <a:latin typeface="Calibri" pitchFamily="34" charset="0"/>
              </a:rPr>
              <a:t>En 2013, la France comptait 1 636 scieries en activité. Leur nombre a baissé d'environ 79 % depuis 1966. 46 % des scieries ne produisent que 3 % des sciages. Mais elles peuvent permettre une valorisation des bois locale et alimenter les filières artisanales notamment si elles se modernisent (séchage, rabotage).</a:t>
            </a:r>
          </a:p>
        </p:txBody>
      </p:sp>
      <p:sp>
        <p:nvSpPr>
          <p:cNvPr id="29703" name="Text Box 7"/>
          <p:cNvSpPr txBox="1">
            <a:spLocks noChangeArrowheads="1"/>
          </p:cNvSpPr>
          <p:nvPr/>
        </p:nvSpPr>
        <p:spPr bwMode="auto">
          <a:xfrm>
            <a:off x="1115616" y="188640"/>
            <a:ext cx="7632526" cy="369332"/>
          </a:xfrm>
          <a:prstGeom prst="rect">
            <a:avLst/>
          </a:prstGeom>
          <a:noFill/>
          <a:ln w="9525" algn="ctr">
            <a:noFill/>
            <a:miter lim="800000"/>
            <a:headEnd/>
            <a:tailEnd/>
          </a:ln>
          <a:effectLst/>
        </p:spPr>
        <p:txBody>
          <a:bodyPr wrap="square">
            <a:spAutoFit/>
          </a:bodyPr>
          <a:lstStyle/>
          <a:p>
            <a:pPr>
              <a:spcBef>
                <a:spcPct val="50000"/>
              </a:spcBef>
            </a:pPr>
            <a:r>
              <a:rPr lang="fr-FR" b="1" dirty="0">
                <a:solidFill>
                  <a:srgbClr val="EE1753"/>
                </a:solidFill>
              </a:rPr>
              <a:t>Les scieries de résineux se concentrent celles de feuillus disparaissent</a:t>
            </a:r>
          </a:p>
        </p:txBody>
      </p:sp>
      <p:sp>
        <p:nvSpPr>
          <p:cNvPr id="5" name="ZoneTexte 4"/>
          <p:cNvSpPr txBox="1"/>
          <p:nvPr/>
        </p:nvSpPr>
        <p:spPr>
          <a:xfrm>
            <a:off x="552450" y="5791379"/>
            <a:ext cx="6438900" cy="1200329"/>
          </a:xfrm>
          <a:prstGeom prst="rect">
            <a:avLst/>
          </a:prstGeom>
          <a:noFill/>
        </p:spPr>
        <p:txBody>
          <a:bodyPr wrap="square" rtlCol="0">
            <a:spAutoFit/>
          </a:bodyPr>
          <a:lstStyle/>
          <a:p>
            <a:r>
              <a:rPr lang="fr-FR" b="1" u="sng" dirty="0"/>
              <a:t>Prévisions 2020 :  </a:t>
            </a:r>
            <a:r>
              <a:rPr lang="fr-FR" b="1" dirty="0"/>
              <a:t>+30 % de sciages et -40% en nombre d’entreprises, surtout dans les entreprises artisanales de moins de 1.000m3 sciés/an</a:t>
            </a:r>
          </a:p>
          <a:p>
            <a:endParaRPr lang="fr-FR"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76858" y="306475"/>
            <a:ext cx="7897222" cy="5610575"/>
          </a:xfrm>
          <a:prstGeom prst="rect">
            <a:avLst/>
          </a:prstGeom>
        </p:spPr>
      </p:pic>
    </p:spTree>
    <p:extLst>
      <p:ext uri="{BB962C8B-B14F-4D97-AF65-F5344CB8AC3E}">
        <p14:creationId xmlns:p14="http://schemas.microsoft.com/office/powerpoint/2010/main" val="12427980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50198" y="306475"/>
            <a:ext cx="7971762" cy="5629385"/>
          </a:xfrm>
          <a:prstGeom prst="rect">
            <a:avLst/>
          </a:prstGeom>
        </p:spPr>
      </p:pic>
    </p:spTree>
    <p:extLst>
      <p:ext uri="{BB962C8B-B14F-4D97-AF65-F5344CB8AC3E}">
        <p14:creationId xmlns:p14="http://schemas.microsoft.com/office/powerpoint/2010/main" val="34709504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11499" y="179425"/>
            <a:ext cx="7352181" cy="5607665"/>
          </a:xfrm>
          <a:prstGeom prst="rect">
            <a:avLst/>
          </a:prstGeom>
        </p:spPr>
      </p:pic>
    </p:spTree>
    <p:extLst>
      <p:ext uri="{BB962C8B-B14F-4D97-AF65-F5344CB8AC3E}">
        <p14:creationId xmlns:p14="http://schemas.microsoft.com/office/powerpoint/2010/main" val="22645596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81837" y="213800"/>
            <a:ext cx="7598233" cy="5830284"/>
          </a:xfrm>
          <a:prstGeom prst="rect">
            <a:avLst/>
          </a:prstGeom>
        </p:spPr>
      </p:pic>
    </p:spTree>
    <p:extLst>
      <p:ext uri="{BB962C8B-B14F-4D97-AF65-F5344CB8AC3E}">
        <p14:creationId xmlns:p14="http://schemas.microsoft.com/office/powerpoint/2010/main" val="39388440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En Creuse des entreprises innovant</a:t>
            </a:r>
          </a:p>
        </p:txBody>
      </p:sp>
      <p:pic>
        <p:nvPicPr>
          <p:cNvPr id="3" name="Image 2"/>
          <p:cNvPicPr>
            <a:picLocks noChangeAspect="1"/>
          </p:cNvPicPr>
          <p:nvPr/>
        </p:nvPicPr>
        <p:blipFill>
          <a:blip r:embed="rId2"/>
          <a:stretch>
            <a:fillRect/>
          </a:stretch>
        </p:blipFill>
        <p:spPr>
          <a:xfrm>
            <a:off x="130629" y="1471049"/>
            <a:ext cx="7832690" cy="4874147"/>
          </a:xfrm>
          <a:prstGeom prst="rect">
            <a:avLst/>
          </a:prstGeom>
        </p:spPr>
      </p:pic>
    </p:spTree>
    <p:extLst>
      <p:ext uri="{BB962C8B-B14F-4D97-AF65-F5344CB8AC3E}">
        <p14:creationId xmlns:p14="http://schemas.microsoft.com/office/powerpoint/2010/main" val="10476008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L’industrialisation du sciage</a:t>
            </a:r>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80" y="1261585"/>
            <a:ext cx="5563328" cy="48544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456648" y="1242535"/>
            <a:ext cx="3458752" cy="4154984"/>
          </a:xfrm>
          <a:prstGeom prst="rect">
            <a:avLst/>
          </a:prstGeom>
        </p:spPr>
        <p:txBody>
          <a:bodyPr wrap="square">
            <a:spAutoFit/>
          </a:bodyPr>
          <a:lstStyle/>
          <a:p>
            <a:r>
              <a:rPr lang="fr-FR" sz="2400" b="1" dirty="0"/>
              <a:t>Demande des scieurs </a:t>
            </a:r>
            <a:r>
              <a:rPr lang="fr-FR" sz="2400" dirty="0"/>
              <a:t>:</a:t>
            </a:r>
          </a:p>
          <a:p>
            <a:pPr marL="342900" indent="-342900">
              <a:buFontTx/>
              <a:buChar char="-"/>
            </a:pPr>
            <a:r>
              <a:rPr lang="fr-FR" sz="2400" dirty="0"/>
              <a:t>augmentation des densités de plantation (1 300 à 1 600 plants/ha ), </a:t>
            </a:r>
          </a:p>
          <a:p>
            <a:pPr marL="342900" indent="-342900">
              <a:buFontTx/>
              <a:buChar char="-"/>
            </a:pPr>
            <a:r>
              <a:rPr lang="fr-FR" sz="2400" dirty="0"/>
              <a:t>ralentissement (voire suppression) des éclaircies, </a:t>
            </a:r>
          </a:p>
          <a:p>
            <a:pPr marL="342900" indent="-342900">
              <a:buFontTx/>
              <a:buChar char="-"/>
            </a:pPr>
            <a:r>
              <a:rPr lang="fr-FR" sz="2400" dirty="0"/>
              <a:t>coupes rases plus précoces autour de 40 cm</a:t>
            </a:r>
          </a:p>
        </p:txBody>
      </p:sp>
    </p:spTree>
    <p:extLst>
      <p:ext uri="{BB962C8B-B14F-4D97-AF65-F5344CB8AC3E}">
        <p14:creationId xmlns:p14="http://schemas.microsoft.com/office/powerpoint/2010/main" val="3481427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0" y="1200150"/>
            <a:ext cx="7772400" cy="4173141"/>
          </a:xfrm>
        </p:spPr>
        <p:txBody>
          <a:bodyPr/>
          <a:lstStyle/>
          <a:p>
            <a:pPr>
              <a:defRPr/>
            </a:pPr>
            <a:r>
              <a:rPr lang="fr-FR" dirty="0"/>
              <a:t>Que faire dans la filière ?</a:t>
            </a:r>
            <a:br>
              <a:rPr lang="fr-FR" dirty="0"/>
            </a:br>
            <a:r>
              <a:rPr lang="fr-FR" dirty="0"/>
              <a:t/>
            </a:r>
            <a:br>
              <a:rPr lang="fr-FR" dirty="0"/>
            </a:br>
            <a:r>
              <a:rPr lang="fr-FR" dirty="0"/>
              <a:t>AGIR, BIEN SÛR!</a:t>
            </a:r>
          </a:p>
        </p:txBody>
      </p:sp>
    </p:spTree>
    <p:extLst>
      <p:ext uri="{BB962C8B-B14F-4D97-AF65-F5344CB8AC3E}">
        <p14:creationId xmlns:p14="http://schemas.microsoft.com/office/powerpoint/2010/main" val="13134247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Espace réservé du contenu 2"/>
          <p:cNvSpPr>
            <a:spLocks noGrp="1"/>
          </p:cNvSpPr>
          <p:nvPr>
            <p:ph idx="1"/>
          </p:nvPr>
        </p:nvSpPr>
        <p:spPr>
          <a:xfrm>
            <a:off x="0" y="726284"/>
            <a:ext cx="9144000" cy="3612598"/>
          </a:xfrm>
        </p:spPr>
        <p:txBody>
          <a:bodyPr>
            <a:noAutofit/>
          </a:bodyPr>
          <a:lstStyle/>
          <a:p>
            <a:r>
              <a:rPr lang="fr-FR" altLang="fr-FR" dirty="0"/>
              <a:t>Records mondiaux de consommation de bois</a:t>
            </a:r>
          </a:p>
          <a:p>
            <a:r>
              <a:rPr lang="fr-FR" altLang="fr-FR" dirty="0"/>
              <a:t>Tendance de fond favorable au bois: énergie, construction, emballage, carton…renouvelables! Économies bas carbone</a:t>
            </a:r>
          </a:p>
          <a:p>
            <a:r>
              <a:rPr lang="fr-FR" altLang="fr-FR" dirty="0"/>
              <a:t>France a de solides atouts: </a:t>
            </a:r>
          </a:p>
          <a:p>
            <a:pPr lvl="1"/>
            <a:r>
              <a:rPr lang="fr-FR" altLang="fr-FR" sz="3200" dirty="0"/>
              <a:t>forêt riche et diversifiée = offre de diversification</a:t>
            </a:r>
          </a:p>
          <a:p>
            <a:pPr lvl="1"/>
            <a:r>
              <a:rPr lang="fr-FR" altLang="fr-FR" sz="3200" dirty="0"/>
              <a:t>Savoir faire des industries nationales = à valoriser (salons, promotion)</a:t>
            </a:r>
          </a:p>
          <a:p>
            <a:pPr lvl="1"/>
            <a:r>
              <a:rPr lang="fr-FR" altLang="fr-FR" sz="3200" dirty="0"/>
              <a:t>FORINVEST, GIE, innovation, </a:t>
            </a:r>
          </a:p>
          <a:p>
            <a:pPr lvl="1"/>
            <a:r>
              <a:rPr lang="fr-FR" altLang="fr-FR" sz="3200" dirty="0"/>
              <a:t>former les jeunes aux métiers du bois</a:t>
            </a:r>
          </a:p>
        </p:txBody>
      </p:sp>
      <p:sp>
        <p:nvSpPr>
          <p:cNvPr id="6" name="Titre 1"/>
          <p:cNvSpPr>
            <a:spLocks noGrp="1"/>
          </p:cNvSpPr>
          <p:nvPr>
            <p:ph type="title"/>
          </p:nvPr>
        </p:nvSpPr>
        <p:spPr>
          <a:xfrm>
            <a:off x="1258890" y="142878"/>
            <a:ext cx="6729412" cy="583406"/>
          </a:xfrm>
        </p:spPr>
        <p:txBody>
          <a:bodyPr>
            <a:noAutofit/>
          </a:bodyPr>
          <a:lstStyle/>
          <a:p>
            <a:pPr>
              <a:defRPr/>
            </a:pPr>
            <a:r>
              <a:rPr lang="fr-FR" dirty="0"/>
              <a:t>Le bois a de l’avenir</a:t>
            </a:r>
          </a:p>
        </p:txBody>
      </p:sp>
    </p:spTree>
    <p:extLst>
      <p:ext uri="{BB962C8B-B14F-4D97-AF65-F5344CB8AC3E}">
        <p14:creationId xmlns:p14="http://schemas.microsoft.com/office/powerpoint/2010/main" val="1447390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rotWithShape="1">
          <a:blip r:embed="rId2" cstate="email"/>
          <a:srcRect b="7951"/>
          <a:stretch/>
        </p:blipFill>
        <p:spPr bwMode="auto">
          <a:xfrm>
            <a:off x="-30154" y="39573"/>
            <a:ext cx="4982954" cy="3499274"/>
          </a:xfrm>
          <a:prstGeom prst="rect">
            <a:avLst/>
          </a:prstGeom>
          <a:noFill/>
          <a:ln w="9525" cap="flat">
            <a:noFill/>
            <a:round/>
            <a:headEnd/>
            <a:tailEnd/>
          </a:ln>
          <a:effectLst/>
        </p:spPr>
      </p:pic>
      <p:sp>
        <p:nvSpPr>
          <p:cNvPr id="8" name="ZoneTexte 7"/>
          <p:cNvSpPr txBox="1"/>
          <p:nvPr/>
        </p:nvSpPr>
        <p:spPr>
          <a:xfrm>
            <a:off x="5148064" y="972302"/>
            <a:ext cx="3851920" cy="1815882"/>
          </a:xfrm>
          <a:prstGeom prst="rect">
            <a:avLst/>
          </a:prstGeom>
          <a:noFill/>
        </p:spPr>
        <p:txBody>
          <a:bodyPr wrap="square" rtlCol="0">
            <a:spAutoFit/>
          </a:bodyPr>
          <a:lstStyle/>
          <a:p>
            <a:r>
              <a:rPr lang="fr-FR" sz="2800" b="1" dirty="0"/>
              <a:t>Grande diversité d’essences  :   136</a:t>
            </a:r>
          </a:p>
          <a:p>
            <a:r>
              <a:rPr lang="fr-FR" sz="2800" b="1" dirty="0"/>
              <a:t>Très majoritairement feuillues</a:t>
            </a:r>
          </a:p>
        </p:txBody>
      </p:sp>
      <p:grpSp>
        <p:nvGrpSpPr>
          <p:cNvPr id="11" name="Groupe 10"/>
          <p:cNvGrpSpPr/>
          <p:nvPr/>
        </p:nvGrpSpPr>
        <p:grpSpPr>
          <a:xfrm>
            <a:off x="0" y="3195197"/>
            <a:ext cx="8006745" cy="3508507"/>
            <a:chOff x="624028" y="2913718"/>
            <a:chExt cx="8224138" cy="3944282"/>
          </a:xfrm>
        </p:grpSpPr>
        <p:pic>
          <p:nvPicPr>
            <p:cNvPr id="4" name="Picture 2"/>
            <p:cNvPicPr>
              <a:picLocks noChangeAspect="1" noChangeArrowheads="1"/>
            </p:cNvPicPr>
            <p:nvPr/>
          </p:nvPicPr>
          <p:blipFill>
            <a:blip r:embed="rId3" cstate="email"/>
            <a:srcRect/>
            <a:stretch>
              <a:fillRect/>
            </a:stretch>
          </p:blipFill>
          <p:spPr bwMode="auto">
            <a:xfrm>
              <a:off x="683568" y="3593017"/>
              <a:ext cx="2664296" cy="3264983"/>
            </a:xfrm>
            <a:prstGeom prst="rect">
              <a:avLst/>
            </a:prstGeom>
            <a:noFill/>
            <a:ln w="9525" cap="flat">
              <a:noFill/>
              <a:round/>
              <a:headEnd/>
              <a:tailEnd/>
            </a:ln>
            <a:effectLst/>
          </p:spPr>
        </p:pic>
        <p:pic>
          <p:nvPicPr>
            <p:cNvPr id="6" name="Picture 2"/>
            <p:cNvPicPr>
              <a:picLocks noChangeAspect="1" noChangeArrowheads="1"/>
            </p:cNvPicPr>
            <p:nvPr/>
          </p:nvPicPr>
          <p:blipFill>
            <a:blip r:embed="rId4" cstate="email"/>
            <a:srcRect/>
            <a:stretch>
              <a:fillRect/>
            </a:stretch>
          </p:blipFill>
          <p:spPr bwMode="auto">
            <a:xfrm>
              <a:off x="6109104" y="3378956"/>
              <a:ext cx="2739062" cy="3429000"/>
            </a:xfrm>
            <a:prstGeom prst="rect">
              <a:avLst/>
            </a:prstGeom>
            <a:noFill/>
            <a:ln w="9525" cap="flat">
              <a:noFill/>
              <a:round/>
              <a:headEnd/>
              <a:tailEnd/>
            </a:ln>
            <a:effectLst/>
          </p:spPr>
        </p:pic>
        <p:sp>
          <p:nvSpPr>
            <p:cNvPr id="9" name="ZoneTexte 8"/>
            <p:cNvSpPr txBox="1"/>
            <p:nvPr/>
          </p:nvSpPr>
          <p:spPr>
            <a:xfrm>
              <a:off x="6087238" y="2913718"/>
              <a:ext cx="2737683" cy="461665"/>
            </a:xfrm>
            <a:prstGeom prst="rect">
              <a:avLst/>
            </a:prstGeom>
            <a:noFill/>
          </p:spPr>
          <p:txBody>
            <a:bodyPr wrap="square" rtlCol="0">
              <a:spAutoFit/>
            </a:bodyPr>
            <a:lstStyle/>
            <a:p>
              <a:pPr algn="ctr"/>
              <a:r>
                <a:rPr lang="fr-FR" dirty="0">
                  <a:solidFill>
                    <a:srgbClr val="C00000"/>
                  </a:solidFill>
                </a:rPr>
                <a:t>Résineux</a:t>
              </a:r>
            </a:p>
          </p:txBody>
        </p:sp>
        <p:sp>
          <p:nvSpPr>
            <p:cNvPr id="10" name="ZoneTexte 9"/>
            <p:cNvSpPr txBox="1"/>
            <p:nvPr/>
          </p:nvSpPr>
          <p:spPr>
            <a:xfrm>
              <a:off x="624028" y="3148124"/>
              <a:ext cx="3312368" cy="461665"/>
            </a:xfrm>
            <a:prstGeom prst="rect">
              <a:avLst/>
            </a:prstGeom>
            <a:noFill/>
          </p:spPr>
          <p:txBody>
            <a:bodyPr wrap="square" rtlCol="0">
              <a:spAutoFit/>
            </a:bodyPr>
            <a:lstStyle/>
            <a:p>
              <a:pPr algn="ctr"/>
              <a:r>
                <a:rPr lang="fr-FR" dirty="0">
                  <a:solidFill>
                    <a:srgbClr val="C00000"/>
                  </a:solidFill>
                </a:rPr>
                <a:t>Feuillus</a:t>
              </a:r>
            </a:p>
          </p:txBody>
        </p:sp>
        <p:sp>
          <p:nvSpPr>
            <p:cNvPr id="12" name="ZoneTexte 11"/>
            <p:cNvSpPr txBox="1"/>
            <p:nvPr/>
          </p:nvSpPr>
          <p:spPr>
            <a:xfrm>
              <a:off x="3151226" y="4206376"/>
              <a:ext cx="3096300" cy="1450065"/>
            </a:xfrm>
            <a:prstGeom prst="rect">
              <a:avLst/>
            </a:prstGeom>
            <a:noFill/>
          </p:spPr>
          <p:txBody>
            <a:bodyPr wrap="square" rtlCol="0">
              <a:spAutoFit/>
            </a:bodyPr>
            <a:lstStyle/>
            <a:p>
              <a:r>
                <a:rPr lang="fr-FR" u="sng" dirty="0"/>
                <a:t>Production contrastée</a:t>
              </a:r>
            </a:p>
            <a:p>
              <a:r>
                <a:rPr lang="fr-FR" dirty="0"/>
                <a:t>Feuillus : 4,7 </a:t>
              </a:r>
              <a:r>
                <a:rPr lang="fr-FR" sz="2000" dirty="0"/>
                <a:t>m</a:t>
              </a:r>
              <a:r>
                <a:rPr lang="fr-FR" sz="2000" baseline="30000" dirty="0"/>
                <a:t>3</a:t>
              </a:r>
              <a:r>
                <a:rPr lang="fr-FR" sz="2000" dirty="0"/>
                <a:t>/ha/an</a:t>
              </a:r>
              <a:endParaRPr lang="fr-FR" dirty="0"/>
            </a:p>
            <a:p>
              <a:r>
                <a:rPr lang="fr-FR" dirty="0"/>
                <a:t>Résineux : 8,1</a:t>
              </a:r>
              <a:r>
                <a:rPr lang="fr-FR" sz="2000" dirty="0"/>
                <a:t>m</a:t>
              </a:r>
              <a:r>
                <a:rPr lang="fr-FR" sz="2000" baseline="30000" dirty="0"/>
                <a:t>3</a:t>
              </a:r>
              <a:r>
                <a:rPr lang="fr-FR" sz="2000" dirty="0"/>
                <a:t>/ha/an</a:t>
              </a:r>
              <a:endParaRPr lang="fr-FR" dirty="0"/>
            </a:p>
          </p:txBody>
        </p:sp>
      </p:grpSp>
      <p:sp>
        <p:nvSpPr>
          <p:cNvPr id="2" name="ZoneTexte 1"/>
          <p:cNvSpPr txBox="1"/>
          <p:nvPr/>
        </p:nvSpPr>
        <p:spPr>
          <a:xfrm>
            <a:off x="4716016" y="332656"/>
            <a:ext cx="4474623" cy="461665"/>
          </a:xfrm>
          <a:prstGeom prst="rect">
            <a:avLst/>
          </a:prstGeom>
          <a:noFill/>
        </p:spPr>
        <p:txBody>
          <a:bodyPr wrap="none" rtlCol="0">
            <a:spAutoFit/>
          </a:bodyPr>
          <a:lstStyle/>
          <a:p>
            <a:r>
              <a:rPr lang="fr-FR" sz="2400" b="1" i="1" dirty="0"/>
              <a:t>Ventilation des volumes / essence</a:t>
            </a:r>
            <a:endParaRPr lang="en-US" sz="2400" b="1" i="1" dirty="0"/>
          </a:p>
        </p:txBody>
      </p:sp>
    </p:spTree>
    <p:extLst>
      <p:ext uri="{BB962C8B-B14F-4D97-AF65-F5344CB8AC3E}">
        <p14:creationId xmlns:p14="http://schemas.microsoft.com/office/powerpoint/2010/main" val="43100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bois a de l’avenir</a:t>
            </a:r>
          </a:p>
        </p:txBody>
      </p:sp>
      <p:sp>
        <p:nvSpPr>
          <p:cNvPr id="3" name="Espace réservé du contenu 2"/>
          <p:cNvSpPr>
            <a:spLocks noGrp="1"/>
          </p:cNvSpPr>
          <p:nvPr>
            <p:ph idx="1"/>
          </p:nvPr>
        </p:nvSpPr>
        <p:spPr>
          <a:xfrm>
            <a:off x="457200" y="1249680"/>
            <a:ext cx="8229600" cy="5608320"/>
          </a:xfrm>
        </p:spPr>
        <p:txBody>
          <a:bodyPr>
            <a:normAutofit/>
          </a:bodyPr>
          <a:lstStyle/>
          <a:p>
            <a:pPr lvl="1"/>
            <a:r>
              <a:rPr lang="fr-FR" sz="3200" dirty="0"/>
              <a:t>Notre filière doit </a:t>
            </a:r>
            <a:r>
              <a:rPr lang="fr-FR" sz="3200" b="1" dirty="0"/>
              <a:t>investir et innover </a:t>
            </a:r>
            <a:r>
              <a:rPr lang="fr-FR" sz="3200" dirty="0"/>
              <a:t>pour conquérir des </a:t>
            </a:r>
            <a:r>
              <a:rPr lang="fr-FR" sz="3200" b="1" dirty="0"/>
              <a:t>parts de marché </a:t>
            </a:r>
            <a:r>
              <a:rPr lang="fr-FR" sz="3200" dirty="0"/>
              <a:t>sur les nouveaux marchés porteurs: construction, aménagements intérieurs-extérieurs,…</a:t>
            </a:r>
          </a:p>
          <a:p>
            <a:pPr lvl="1"/>
            <a:r>
              <a:rPr lang="fr-FR" altLang="fr-FR" sz="3200" dirty="0">
                <a:solidFill>
                  <a:prstClr val="black"/>
                </a:solidFill>
              </a:rPr>
              <a:t>Consommation nationale de bois en hausse:</a:t>
            </a:r>
          </a:p>
          <a:p>
            <a:pPr lvl="2"/>
            <a:r>
              <a:rPr lang="fr-FR" altLang="fr-FR" sz="3200" dirty="0">
                <a:solidFill>
                  <a:prstClr val="black"/>
                </a:solidFill>
              </a:rPr>
              <a:t>Construction bois: 5% en 2000, 11% aujourd’hui… </a:t>
            </a:r>
          </a:p>
          <a:p>
            <a:pPr lvl="2"/>
            <a:r>
              <a:rPr lang="fr-FR" altLang="fr-FR" sz="3200" dirty="0">
                <a:solidFill>
                  <a:prstClr val="black"/>
                </a:solidFill>
              </a:rPr>
              <a:t>Immeubles en bois de grande hauteur</a:t>
            </a:r>
          </a:p>
          <a:p>
            <a:pPr lvl="2"/>
            <a:r>
              <a:rPr lang="fr-FR" altLang="fr-FR" sz="3200" dirty="0">
                <a:solidFill>
                  <a:prstClr val="black"/>
                </a:solidFill>
              </a:rPr>
              <a:t>Consommation bois énergie record</a:t>
            </a:r>
          </a:p>
          <a:p>
            <a:pPr lvl="2"/>
            <a:r>
              <a:rPr lang="fr-FR" altLang="fr-FR" sz="3200" dirty="0">
                <a:solidFill>
                  <a:prstClr val="black"/>
                </a:solidFill>
              </a:rPr>
              <a:t>Chimie verte ?</a:t>
            </a:r>
          </a:p>
          <a:p>
            <a:endParaRPr lang="fr-FR" dirty="0"/>
          </a:p>
        </p:txBody>
      </p:sp>
    </p:spTree>
    <p:extLst>
      <p:ext uri="{BB962C8B-B14F-4D97-AF65-F5344CB8AC3E}">
        <p14:creationId xmlns:p14="http://schemas.microsoft.com/office/powerpoint/2010/main" val="231596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43591" y="914400"/>
            <a:ext cx="8668813" cy="4557274"/>
          </a:xfrm>
          <a:prstGeom prst="rect">
            <a:avLst/>
          </a:prstGeom>
        </p:spPr>
      </p:pic>
    </p:spTree>
    <p:extLst>
      <p:ext uri="{BB962C8B-B14F-4D97-AF65-F5344CB8AC3E}">
        <p14:creationId xmlns:p14="http://schemas.microsoft.com/office/powerpoint/2010/main" val="27052226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4213" y="34928"/>
            <a:ext cx="7772400" cy="702469"/>
          </a:xfrm>
        </p:spPr>
        <p:txBody>
          <a:bodyPr>
            <a:normAutofit fontScale="90000"/>
          </a:bodyPr>
          <a:lstStyle/>
          <a:p>
            <a:pPr>
              <a:defRPr/>
            </a:pPr>
            <a:r>
              <a:rPr lang="fr-FR" dirty="0"/>
              <a:t>Alors, que faire?</a:t>
            </a:r>
          </a:p>
        </p:txBody>
      </p:sp>
      <p:sp>
        <p:nvSpPr>
          <p:cNvPr id="3" name="Espace réservé du contenu 2"/>
          <p:cNvSpPr>
            <a:spLocks noGrp="1"/>
          </p:cNvSpPr>
          <p:nvPr>
            <p:ph idx="1"/>
          </p:nvPr>
        </p:nvSpPr>
        <p:spPr>
          <a:xfrm>
            <a:off x="213360" y="1295400"/>
            <a:ext cx="8243253" cy="4255927"/>
          </a:xfrm>
        </p:spPr>
        <p:txBody>
          <a:bodyPr>
            <a:noAutofit/>
          </a:bodyPr>
          <a:lstStyle/>
          <a:p>
            <a:pPr>
              <a:defRPr/>
            </a:pPr>
            <a:r>
              <a:rPr lang="fr-FR" sz="2800" dirty="0"/>
              <a:t>Favoriser une concertation amont-aval  économique et technique </a:t>
            </a:r>
          </a:p>
          <a:p>
            <a:pPr>
              <a:defRPr/>
            </a:pPr>
            <a:r>
              <a:rPr lang="fr-FR" sz="2800" dirty="0"/>
              <a:t>Travailler ensemble au sein de l’interprofession</a:t>
            </a:r>
          </a:p>
          <a:p>
            <a:pPr>
              <a:defRPr/>
            </a:pPr>
            <a:r>
              <a:rPr lang="fr-FR" sz="2800" dirty="0">
                <a:solidFill>
                  <a:srgbClr val="000000"/>
                </a:solidFill>
              </a:rPr>
              <a:t>Concevoir des outils de suivi économique pour favoriser la connaissance commune,  la </a:t>
            </a:r>
            <a:r>
              <a:rPr lang="fr-FR" sz="2800" b="1" dirty="0">
                <a:solidFill>
                  <a:srgbClr val="000000"/>
                </a:solidFill>
              </a:rPr>
              <a:t>contractualisation</a:t>
            </a:r>
          </a:p>
          <a:p>
            <a:pPr>
              <a:defRPr/>
            </a:pPr>
            <a:r>
              <a:rPr lang="fr-FR" dirty="0"/>
              <a:t>Gérer ses forêts oui, mais savoir bien s’entourer pour bien vendre ses bois et NE PAS BRADER !</a:t>
            </a:r>
          </a:p>
        </p:txBody>
      </p:sp>
    </p:spTree>
    <p:extLst>
      <p:ext uri="{BB962C8B-B14F-4D97-AF65-F5344CB8AC3E}">
        <p14:creationId xmlns:p14="http://schemas.microsoft.com/office/powerpoint/2010/main" val="33464058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622997" y="326517"/>
            <a:ext cx="7702061" cy="5590533"/>
          </a:xfrm>
          <a:prstGeom prst="rect">
            <a:avLst/>
          </a:prstGeom>
        </p:spPr>
      </p:pic>
    </p:spTree>
    <p:extLst>
      <p:ext uri="{BB962C8B-B14F-4D97-AF65-F5344CB8AC3E}">
        <p14:creationId xmlns:p14="http://schemas.microsoft.com/office/powerpoint/2010/main" val="31052825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43013" y="1517702"/>
            <a:ext cx="7886700" cy="3868341"/>
          </a:xfrm>
        </p:spPr>
        <p:txBody>
          <a:bodyPr/>
          <a:lstStyle/>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
        <p:nvSpPr>
          <p:cNvPr id="4" name="Espace réservé du pied de page 3"/>
          <p:cNvSpPr>
            <a:spLocks noGrp="1"/>
          </p:cNvSpPr>
          <p:nvPr>
            <p:ph type="ftr" sz="quarter" idx="11"/>
          </p:nvPr>
        </p:nvSpPr>
        <p:spPr>
          <a:xfrm>
            <a:off x="165380" y="5828961"/>
            <a:ext cx="7429640" cy="892514"/>
          </a:xfrm>
        </p:spPr>
        <p:txBody>
          <a:bodyPr/>
          <a:lstStyle/>
          <a:p>
            <a:r>
              <a:rPr lang="fr-FR" sz="4500" b="1" dirty="0">
                <a:solidFill>
                  <a:schemeClr val="tx1"/>
                </a:solidFill>
              </a:rPr>
              <a:t>Merci de votre attention!</a:t>
            </a:r>
          </a:p>
        </p:txBody>
      </p:sp>
      <p:sp>
        <p:nvSpPr>
          <p:cNvPr id="5" name="Espace réservé du numéro de diapositive 4"/>
          <p:cNvSpPr>
            <a:spLocks noGrp="1"/>
          </p:cNvSpPr>
          <p:nvPr>
            <p:ph type="sldNum" sz="quarter" idx="12"/>
          </p:nvPr>
        </p:nvSpPr>
        <p:spPr/>
        <p:txBody>
          <a:bodyPr/>
          <a:lstStyle/>
          <a:p>
            <a:fld id="{38957379-62CA-43D7-A1DB-0B8FE6ECD493}" type="slidenum">
              <a:rPr lang="fr-FR" smtClean="0"/>
              <a:pPr/>
              <a:t>64</a:t>
            </a:fld>
            <a:endParaRPr lang="fr-FR"/>
          </a:p>
        </p:txBody>
      </p:sp>
      <p:grpSp>
        <p:nvGrpSpPr>
          <p:cNvPr id="12" name="Groupe 11"/>
          <p:cNvGrpSpPr/>
          <p:nvPr/>
        </p:nvGrpSpPr>
        <p:grpSpPr>
          <a:xfrm>
            <a:off x="1814568" y="4297404"/>
            <a:ext cx="7241477" cy="1373294"/>
            <a:chOff x="665859" y="1133900"/>
            <a:chExt cx="11273519" cy="5226039"/>
          </a:xfrm>
        </p:grpSpPr>
        <p:pic>
          <p:nvPicPr>
            <p:cNvPr id="7" name="Picture 2" descr="Bois lamellé collé"/>
            <p:cNvPicPr>
              <a:picLocks noChangeAspect="1" noChangeArrowheads="1"/>
            </p:cNvPicPr>
            <p:nvPr/>
          </p:nvPicPr>
          <p:blipFill>
            <a:blip r:embed="rId2" cstate="print"/>
            <a:srcRect/>
            <a:stretch>
              <a:fillRect/>
            </a:stretch>
          </p:blipFill>
          <p:spPr bwMode="auto">
            <a:xfrm>
              <a:off x="2970487" y="4794004"/>
              <a:ext cx="2016224" cy="1565935"/>
            </a:xfrm>
            <a:prstGeom prst="rect">
              <a:avLst/>
            </a:prstGeom>
            <a:noFill/>
          </p:spPr>
        </p:pic>
        <p:pic>
          <p:nvPicPr>
            <p:cNvPr id="8" name="Picture 4" descr="Contre collé Duo Trio"/>
            <p:cNvPicPr>
              <a:picLocks noChangeAspect="1" noChangeArrowheads="1"/>
            </p:cNvPicPr>
            <p:nvPr/>
          </p:nvPicPr>
          <p:blipFill>
            <a:blip r:embed="rId3" cstate="print"/>
            <a:srcRect/>
            <a:stretch>
              <a:fillRect/>
            </a:stretch>
          </p:blipFill>
          <p:spPr bwMode="auto">
            <a:xfrm>
              <a:off x="9973979" y="3209183"/>
              <a:ext cx="1965399" cy="1445146"/>
            </a:xfrm>
            <a:prstGeom prst="rect">
              <a:avLst/>
            </a:prstGeom>
            <a:noFill/>
          </p:spPr>
        </p:pic>
        <p:pic>
          <p:nvPicPr>
            <p:cNvPr id="9" name="Picture 6" descr="Bois de construction secs"/>
            <p:cNvPicPr>
              <a:picLocks noChangeAspect="1" noChangeArrowheads="1"/>
            </p:cNvPicPr>
            <p:nvPr/>
          </p:nvPicPr>
          <p:blipFill>
            <a:blip r:embed="rId4" cstate="print"/>
            <a:srcRect/>
            <a:stretch>
              <a:fillRect/>
            </a:stretch>
          </p:blipFill>
          <p:spPr bwMode="auto">
            <a:xfrm>
              <a:off x="2366704" y="1133900"/>
              <a:ext cx="2063329" cy="1517154"/>
            </a:xfrm>
            <a:prstGeom prst="rect">
              <a:avLst/>
            </a:prstGeom>
            <a:noFill/>
          </p:spPr>
        </p:pic>
        <p:pic>
          <p:nvPicPr>
            <p:cNvPr id="10" name="Picture 8" descr="Poutres en I"/>
            <p:cNvPicPr>
              <a:picLocks noChangeAspect="1" noChangeArrowheads="1"/>
            </p:cNvPicPr>
            <p:nvPr/>
          </p:nvPicPr>
          <p:blipFill>
            <a:blip r:embed="rId5" cstate="print"/>
            <a:srcRect/>
            <a:stretch>
              <a:fillRect/>
            </a:stretch>
          </p:blipFill>
          <p:spPr bwMode="auto">
            <a:xfrm>
              <a:off x="9527929" y="4895766"/>
              <a:ext cx="2088232" cy="1400344"/>
            </a:xfrm>
            <a:prstGeom prst="rect">
              <a:avLst/>
            </a:prstGeom>
            <a:noFill/>
          </p:spPr>
        </p:pic>
        <p:pic>
          <p:nvPicPr>
            <p:cNvPr id="11" name="Picture 12" descr="http://news.editions-des-halles.com/002930m.jpg"/>
            <p:cNvPicPr>
              <a:picLocks noChangeAspect="1" noChangeArrowheads="1"/>
            </p:cNvPicPr>
            <p:nvPr/>
          </p:nvPicPr>
          <p:blipFill>
            <a:blip r:embed="rId6" cstate="print"/>
            <a:srcRect/>
            <a:stretch>
              <a:fillRect/>
            </a:stretch>
          </p:blipFill>
          <p:spPr bwMode="auto">
            <a:xfrm>
              <a:off x="665859" y="4857835"/>
              <a:ext cx="1714500" cy="1438275"/>
            </a:xfrm>
            <a:prstGeom prst="rect">
              <a:avLst/>
            </a:prstGeom>
            <a:noFill/>
          </p:spPr>
        </p:pic>
      </p:grpSp>
      <p:pic>
        <p:nvPicPr>
          <p:cNvPr id="32770" name="Picture 2" descr="http://img.archiexpo.fr/images_ae/photo-g/parquets-bois-massif-chene-66173-203200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3013" y="4405751"/>
            <a:ext cx="1031681" cy="1169406"/>
          </a:xfrm>
          <a:prstGeom prst="rect">
            <a:avLst/>
          </a:prstGeom>
          <a:noFill/>
          <a:extLst>
            <a:ext uri="{909E8E84-426E-40DD-AFC4-6F175D3DCCD1}">
              <a14:hiddenFill xmlns:a14="http://schemas.microsoft.com/office/drawing/2010/main">
                <a:solidFill>
                  <a:srgbClr val="FFFFFF"/>
                </a:solidFill>
              </a14:hiddenFill>
            </a:ext>
          </a:extLst>
        </p:spPr>
      </p:pic>
      <p:sp>
        <p:nvSpPr>
          <p:cNvPr id="13" name="AutoShape 4" descr="data:image/jpeg;base64,/9j/4AAQSkZJRgABAQAAAQABAAD/2wCEAAkGBxQTEhUUExQWFhUXGRoYGBgYFx4aGBwcFxwYFxcYHBgdHSggHRwlHBUUITEhJSkrLi4uFx8zODMsNygtLisBCgoKDg0OGxAQGywkHyQsLCwsLCw0LCwsLCwsLCwsLCwsLCwsLCwsLCwsLCwsLCwsLCwsLCwsLCwsLCwsLCwsLP/AABEIAKoBKQMBIgACEQEDEQH/xAAcAAACAwEBAQEAAAAAAAAAAAAEBQIDBgEHAAj/xABJEAABAgMEBQkDCQcDBAMBAAABAAIDBBESITFBBVFhcYEGEyIykaGxwdEHUvAjQmJygpKi0uEUFTNDssLxFlNUc4OT4iSEwxf/xAAYAQADAQEAAAAAAAAAAAAAAAAAAQIDBP/EACMRAAICAQUBAQADAQAAAAAAAAABAhESAyExQVETYSJx8DL/2gAMAwEAAhEDEQA/APOZHQT5m6EWVbk42bjqxw80RE5FTjb7DTuePOiq0dOvYC2G8sDsQKN8CgH6amW2gI8WlafxHHxK5YuT2O2ait2VQw8YOIpm1xpwIxG5Es0hFbhEf94qpmC4SnyKq4D4OnI4H8Q9yuZyjjZkHglEN67b3JYoaY0ZpyKDW7iFdH5QRHtstIaTmMb9WpJrQU2nBGKCztpoLS4k9IWrsq9K/X6oaS6zgNtO1EiDaNACb8BiqZaGWxXNcKEVBBVLhkyu0wuNMDmDCoal4cDkKXdq7E5+YOFRsFGqqK8tyF+BIrTdkhnTLj853b6JFD6U5MZxHcB6q6b0PDaOtYGu6nxxQMhoOZc201obavDi6hvA1VKN/wBJxnXxIre93jRQ2u2NLxCaO1gIDXhxrjZp3qRlwMcdhOd61Oi+Q8Nzg18V5N/VAAqATnXUn49m7YgqyYc3DrQw7LY4JfRdDw9POwYTRXnHg6rNa94XTppwbRg+070w8VsJr2URq9GZhnexzfAlL43sunW4OgO3PcPFirOHpOEvDHRphzzVzi47Vdo99HhP4vs9nxhBDvqxGeZCHhckp5jwXSsSmdAHZbCU3KLXI1FplxnIjmFhe4sIoWlxs01Uqr53SESLAZAe75JlKAUBIbcASKEgDBcmNERml1YUUCp/lu8aINzC3rXbDUHvWH9GjinyhzOcoZwtbDlqQ2htkCG29rWi+j3E2RRuVM1iZ5r+ecIjrTz1nWrVSQD1qmtybzwq0EgVqdupJqfKHf5LfSMNSCXBreThkWMbzjXPjUBJLasaa3izndnTFbGBpiWcPk3tYeiADVoo0AZ5k+G1eZ6Pb0xw8QrZgEuZSvWHdf5LNq2EtNM9qkIFaEvttaC51k3XnWDqv4r7SNA3nj1OrQmla4UGy7gsByaeDGY0VBLmi7M1FAdhwK9IMMxWQGPIbDDqxRrDKkAbOjTiphFZbnPqQxZ4TyljW5qM44l5u1U6IF9+ACWADNEaciD9ojWQQ3nH0Byq43U2YcMsEEIh1LpUaRupIvtDUoh2xVWyvi4lFBmWTpvbx8h5KkNU3Gr+CvawU/yndISVtsoEK5fNhIkAUKk6gOpTkXggUN2KVlWueNVy5zjdR7EWwpB0sWgmg7LP9qUTnXdvKbwr8AT93+0JfMyr3P6LCa6hd24KdPkepvEshnohce5MpTQkR1A4hvf4eqcyHJmEXtEQucCQDfZx3X96lzih4sx4eulwXqA5BSn0/v8Aqo/6fgyprCtdLEuINLOFLhrKPrHoPm+zzmFJxX9WG87mnxojhybmrqwXgHM9XZU1uW5BuTSPpEGHYGNABwp6KHrMpaZgpXQMw1xpEayprcTXuRcHknSIYsWPWt5o3PaS6+potG99R0gg54CwTq+MFH0kPBAMTRkKg+TBO2/xRHNBoo0AbhRSc6tKfGKnkVm22aJUXyjuiOI7CVN57KqiA6lW8RxAKv8AnAakh0HaIcBGh196nbct9JQwK0A4LzWUi0itOpwPeF6bJK4ckz4IxWb1Czv7FfHbs+O1V8FL5EnsUht9VIDcrK7+/wBFzt70hkA1ceyqsuX13xRAWBv0XCd1oTHb2NPkgYvJKTcamVg11iGAe0BOrl0UTTBmfleQkkSTzFMxZc8YG7NBTXICVtdHnBQ3dOo7wVtJUY3qqM2835q7eNkX/IyUryNhwzaa99194Bwrqpr7k3GjhQbCC0kVpSt14oRUlMyFwNUZMJacZco8e0j7L5tz3v56C9z3OcbRc0kuJJPVOZKWRvZrPtwZDd9WIP7qL3SyvrC1+8xfOJ+fo/IefZeZZ5Gwtd/S4oF+hJlho6XjN3w3AdtKL9Jvb0BvQ7mXqnryQlpo/Mkw0sidIWTTO7Zmu8/ev0w+CDiAd4qg36Blolz4EJ2+G30TWvfKF864Z+dHRTfQXHYutLtXcvdpnkVIuuMu0fVLm9zSAlkx7N5Q9UxWbn1/qBKf3j4Hyfp42xpPxVH/ALqifR7QnvLXk6JGJCDXve2KHG+gIsECl2PWCA/eR913d+VU5yaTiJQXYFLNsil/4fzrS6HbWCPtDLXsJ1rMGM33u9v5Fo+Tj6wjTC0dWoagFnqJ1ZcX0HMbduRMM0Nfi5DNNaroeQFiWPJibcEC2bLya5ef+F2JEJYDTJDS5vdwv4KFyW+AoIeMaPbvCICpjjpA7R4py5QohrnUvF6DnXAtdcQaK+K9usDNDTMx0SC5mBzHqqYkUDxA8P8ACuril8bSUINHyjLQpdXuXP3zBp1x3+QRi/B2NmMNu/Atae79F8+Lf8fGSXfvyDUFr69GnVOXBUnTUGpvP3Xb9SnF+F7MasBtXU+PjD4PqkhHDg06wD2heNQ9NQ9buwrdaB5YS9hjflLTWgE2LrhTEm9XHYmcbRs4o2qtzdvx2pQ/ldL/AE/u/qrJPTzItSxkSguqaDutVRJx9Moxl4MrG1fWdo+OKyWlfaPKS8V0GIIttlK0AIvAONvUQgD7WpL3I33R+dNQfSBs3gZtXbO1een2uSmUKN+H8yifa7L5QIp4tCfzl4GX6eiBm1dsrzmH7V4Zwln8YjfRXw/aVa6sqT/3f/RS41yUot8HocBqhFZfksjJcsYpvMu1uqsU+TFY/lPFOEOH993m0Ico40JacrNRY3LgYsseUkb3IY7T6Jdyy5Zx5Dmasgv50OcOs2lmzjff1u5KKydIbTjybqwu2F5C32sxzhCgD735kfL+0Ccfg2WA2h3505Rx5BJvg9SLLuKpfDWEhcsJp11qBwhOP/6KU5p+eEB8VroZc0ijBLuJdUgXUfXM5HBLKMmkgwkjcWFKEy9eZSvKjSr/AOVZ/wDrO801g6X0gKW3UJNw5gC/VeEbRe4U2jaRIYqqnN2rMTUfSJgvdDe50UOaGsMNjQQesauAwG1AQoul/n2m7hB9UmuxoW+2WHQSj9Rit7bBHgV5tzo+l3/mXoHKrSNoMhzrIj7PSbc0Y9EmrCNSRftEj/sRO0/nW8J1GqZnKNvkzclIviuNml1CbRpjXZsWm0PKxYTC3oUNTiTfSnZcl/J6JDdEcGtcOiDQurnsA1rTiE2yeiOxGtN3QtKCqwB8aK3Jh1kkgJfMzEf32DYKeacc033R2BXOhNtA0Au1UWWVGtCCA+adRvPOA3N4/N3o6ObPR551sj3qE8AAmjmXXZFCxBR4tawk5WykthWZWK7+bE/EEZJylkEvc9x+kXUHam77qX3HL9V9EbVJy2BGXnHy1rpOqTk0E+CrD5YYMiH/ALZTCekGlzXUvDh3FXR2AHJXarsNxNFn4DcYUUAfRp5pmZBpFzD2jfrUOYDmOTqG3oMcPdHhd8bVMmuh00LIco0Xc2eJHqr2ymqG3i79F2NHIcK0oSEdD1JBbBoUm8kAQ4VTriHyhoyFJRyS0NhCmPTcf7BVdaVptEkOaH0vdc4bW1vGyiTQJsSS+hozjeWN2391y0ehtFRYTSA9l5qSWk8esE1hSwzA2IoMGddyEkDkYPTPs1bNx3R3zDgXAVsQxS4UzcaoeD7HoPzpiLTcwHwXpOPBSD64ZLVakkqswcE+jz1vsglMTHmCN7B/Yr2+ymRaRV8c1w6bR4MW4JyGq/UutZroh6kvQUEjIt9m8g28NiE6udKKZyUlYY6DH/fd41WgfU4Vu1eq5Zvw43KG2zRbGZjaHbSjQa+9aw7SjZHRTABaba2km/syxTUQhe1t19e/YrGMz1XUUKI3IDhaJhGtWAg77hqF6Jj6OhPpbhseWjo22h1BsrWmARQFOKiHY1yVrYhuyhmj4TQKQoY3MHkFCelx0aACjqGgGooku71CI6pb39/6osRVLyDWOJ10rt1Iuu/V6FVNdmdxu+PgruOpAM7UnPLvGeHxRVmG0kVH+VTNTTWNq9zW4VtGgBzSx/KmVa0ExmuwPQBedoowHajkVDyqib/8rOjlex10GBMxj9GFZF/0ohFEPpflRGgQ+cfLFjSQBWJadfWnRaKZa0UwoyXtYiWZuGB/tA4fTfu1LGc6fdHZ/wCy0mn9MQJuIIkWHELmtsizcKAk4WtbiguYlv8AjR+/1WyaS4Yb+i3kyxgjVa/FpFki/I48Fsq1BGxYfREm6HGDiB0CagHGoIBGzNakaSp/Kdftb6payt7Bpcbouc7UrJgXN3IX9ra3rA12CvgpP0gxwqLVAL+iQO8XrKmaoIgOpQKGlrhXaO4hAjSkO69wp9F3opTGkmxQRDD301Cg/FRGLvgcWkN2mt3YvmPvpmEtgzrQBV4BuqDkaYIlukoJ/mMrhe4JOLEirSHVcfIquahbcP0U52lDQE11NPkFS6JUZ4aqHJNJlWiyC0EHDNFSX8MDZTsQ0CGKGl+NSi9GNBhXG+rh3n1QD4BJmt2V48UcfjchZx116Kh3gfG9C3EzovWp5LAGHSgrbPgDRZOt5Wp5FG54ytA02kG/uSYGtZCCkG55rgeN6+aTjhw7709iNyThXD47VFtwuuyx8gvi7aO2qHmJyHDviRGsGskN8UAEUpeL9w9VFo9402Vu7lnpnlxo+HW1Mw3fVJiH8AKUTftWkm9RsWIfosp/WQqUJPoWS9N2MPjzXHO7OzyXmUx7Wyf4Uo77T6dwafFAu5f6Ri3Q4LGD/pvcRxrTuT+chWj1mt20H/KlUVxF+NF5jK6Sn4nSe+I7ItZDs07G2q8VXpSViuPTZHcCL6ujeFqilRKPSpqfhQwbcRjNVp4aO8hJpvltIMxmYZ+pV5/CCvN4WhJeorBoSc3P83L0PRHICTshxhV3kqsES3Quj+0yTFzGxouqyyg/ER4IccuosUjmZR9NbqnuDd2a28ryfl4dLMKGKfRHmjv2caknFdIFNGQkpqeiitgNrlZp/W4qU9oabiA2y6mJsxiwarw1wWyZDovogqCELT/RPU/DAyPIaE4WojXB4JHWtVvxNSdWtaGDyXl6AUdwcm8OH0TvPiVNgzyoniuxOchM/klBOcQfaH5VnPafKNg6OhsBJAjMF9K0o/E4VoFp9Ico4EK60YjtUMWu1w6I7Vi+V86+fhthFhhsa8P6pc4kBwFTcKdI3bMU/wCMWCUpHmT3gYeATTn4v0fweqvi6GhNdQzDWuAAoQAdYqC6ox71P9hH/Kh/H203OL/zLxZZLypexnPDpMuuNx1V13UXY+jW1JtEXDOl2GGC7oWNaD6ts0dQ3EWsrRrW+6+9GTTKiuz0Pkok2hxpsph6Oh4gG/6R9VfNSjQQ1tbxm4r6AatarI7+kNwSbYJciqbkTDFREedfUuw1t2r5sm9rRzbtV7gDiK5UKYTDm1AdTC7u9EQB0d2rswolLUa2LjBVYi0dBiviFkQtAoSC1t9xAzO1MTob3XgH6v6qyWui9o8PRMHGirNkOKQqgw4rXWOi4EdapGzCnmr5iXeQAKDipV+UG4q8OuxSvsdCpki4GtG9qrfEaK1EVp1tDgPw4pvCvcRlQealHDcwOxPL0KMzMxmEXxoo+sHeYXDyjsgBoa+g21uuvWn/AGdtAbLbwDhrVcSXbhQbLhxBTUo+BTMz/qo1vhU+1+idaA5bCE40hONQLrQAu20PgmGjZVjo0NrobSC4NILdeYK2knoKCxtDCYXX32RrNO6iHKHgVJcszkryzmIoq1kOGNpc4+LfBERtMxnN/iZZADvT2JoljyOg2g2IluhIJ/lt4CneKKENs840rLOigkzEyBSt0d1n7h9UZJeyMONYkUV3Em9baZ5Hy8QU6bfqv/MCtI24LaMpVyZSx6RgpT2Vyres5zuweqcynIWSZhBr9Y+i0pUUNiti2FoaAzqwoY+yCr3y4pQADcEVRdsqKseQJClQMAimNopNYpEJpUS5WcXzSpWUHPaTgwR8rEYz6zgDwGJ4JiDAvqLMx+W0AdQOftpZH4qHuSya5WRH9V3NN2Mq77xJH4VLnFFLTkzcuIAqbhrKVTXKKAy4O5w6oYtfi6o4lY/9oZENYsR79rqv7BgOAWqldDwgASCTt9AjNdA4VyLZjlPFcaQoIbXC0auP2RdXiUBMwpmMaPa4n3S6jfu1otRFkm24bg0dEnAUyNMNqJc2mAvUuxppdCLRmghYaYgNrNoNw7ExEoGijWga0XWgv+N5SWf5SwWVDTzjsg03few8UN+iVs8j5WQgZ6PR1BzlKbqNPgl3NbR+H1T2b0ZHjRoj7I6b3xC0PGdXUywA7kjv29v6LaLtbBJUOJaKGkuvIdcB867A4CuJFdgRRmmuFKOru88EijTTS6F0ntIF7bBoXPsjrE7MUwlDVwrrospqjWFPcLl4wAoTQ1uqVZFf0uHh/kIUy+IJJ1VQ8SBQizQE54d4SHW40EAPNTjRXjAnMdtLz8b0u/YYv+52G/torQ9zaAtccq1Bx41USi7KjJVR8yM3nmXtqa3VFeqa3cEzolxlm1rZFRnQVHFWc4aY/G9VsTuzsR9Yg3FXoIV5wOusgGtKk3hHNiNOYQDK5YkPcNbR4ldm8Cug/Kb2+Y/VRj4EoYBcqaw211DwX0Rnx5Fcleq3cFZXLP470wLNDt/+RC+uOF/gvRWwFgNFM+XhfXb4r0gISJkyrmgMFbDFFxrfgqQKtGbZxvxVTouNC+e8NFXEAZkmgQhM7RSASOb5XSkM050POqGC/vbcOJSiNy1iO/gyrqe9FdZ/C2viE9gxZswFCYmGMFXua0a3EAdpXn8fSE7F60fmwfmwm0/Eau7ChmclRENtwivd773uJ7SUWUoem2meUsFoq23F/wCm0uH3ur3pPMcqo7v4UFrBriOqfuN9UrHJ9zCLLzXwptCNh6Nj1uINPeurxWf0L+cUVFs3H60WIQcmfJt7W3niURJclc3WW1xIvd2lESkxNNeGuYaGt9LTbhUYdmK0DbRbfc4jvTuxPYUwtDQ24C1di6/wuRMvotgr0Rf9EJg1q6ApoVsDOioJxhM+6PJEvwSfSnKqXgkstGJEH8uELbvtHqt+0Qs9N8o5qNUNAl2bKPicXkWW7gDvTxFuzYTukIcIAxHtbqqaE7hieCRTfKxhqIeOTnC77tQfBZqHLVdU1e85mrnH7RqSjWwGtrbIbTG/jSvBJ7FKJGNFdMOo6K51xNKANuvuaDSuWFVdK6HYKGJRtaUHziTgN6oZpOG20YQuwL3AgDcDvzX0nHtxYZc6ptNxO0FH8mPYz3K+edDmBLwYbmEUNprjacHAilG30xrXFKuamf8Aju+831W6nobTGiPAFXOPSzIBuv1KP7K/3T2FbxqKpGTt8nmMJ7m0HXG3Hgm8E3jeEtdB1d9xU2Tbhcb+HmlOOXBppyUeTQV6R4KyFKtfjW7JJW6WFqrhTdenOjphr62XA3A0z7MVni0tym7ewXFAANEBOPpfh1T8diPJQWkm9G7UB2V9VA4hhhitbPahnw7QdltFxRsNlWA6wCq44o2n6ptAmLpKUiuBPOB1CRRzb7toO3UrnQnAXtB3GvjRW6JNA/63iGq+IfFDCxW2OGuuIrSlCfDDUros6adTsPrRfQIYfbBGDiK6hQHzXImjhWjSQnQ7QZLTbLLRbaDQXEgHdREtNd13x4JOdFkAk0NO/ihDCYDeLO3D8Qu70BSfZsdEH5eHX32+IXojogAqSANZuC8XkXFjg9sR9xqOmSLtRvTKLzMf+MYhOtz3P8/7UJoTgbue5YycI0MZrzhSGDENdtkEDiQlEXl6XXQJZ7tsRwaOwWj3hJpWRl29Wh3+abykmXXNbcdirYnFAsXTE/FxiNgjVDaK/edU9iFGiLZrFe+K76bi7xWrl9CD554D1TKBJw29Vo34qchmak9DD5sMDamsroiuLuxNRXVQXq1raegRbE2DQZFjB1anWVY7BScFMNNEhAwg34L6WdVzhXAgdyKLUundIQ4Ac51o4XMaXuP2WhKh3YxYq5ibZDbae4NaMS4gDvXnukuXkd55uWl3Q8rURvS32eq3jVJ3SEWMbczFdEdqrcPIcAFYsfTYaW5esabEvDdGd7x6EMbzS0eA4pVE01NRL3us/RZc31PFBwYTWCjW0GxFysIxMLhrPohjSICdiZ38R5poGCLCh1ZYDal7zcXagBupegpiagS+Pyjxl8XBO9NsYxjC4OcSbgDQG7A5AKE7dIb/AEBgRqAiE3e44DeUujvaK2BzsTNxuY0+anFe5/XIDcmNubxzKjswGpbRgkZuQG2SqbTy5zq1rkNw+CmUnLPiOssBJ3XDeck10ZoBz6OfVrdXzjwy4rTS8u2GLLAAPi/anaXBLYu0ZoRsOjndJ/cNw8014qMSKGiriAAM0t/1BB94/dKRO7Pz6520ju78FxrtZdTeihAhuGru7lWZOyOi65a2h7lDqZuJCulZl0M24bhfcbqkjcclW6hDaNNcz43alB0magi7int2G/Q5luUD3VBa120VHqoxdLGzQNG8mvclcCWsosQ65Hy7VnKEbNYyZodF6XhljGlwBAAIINLtqOF9SCCNhqsoyGNQ+NqtIpgSPjWFm4opDzR5oXD6Q8P0RbsCkGj5jm63VBIOOpM4M+wihNN/qpaGdknVMQYdL+1qIhuyHahJM3xKHF1fwtVpbS4HegQVOisIAGlXAX7wgYLQ1192R1X3V8CiJrqMFcHDxQ866/fQ+R76pNlxVnXyra6jsuPaL9fYj5HRZfXpGgxJp43d6BgRbQqciQc8PjvWt5JMBhv+tqrkiT2FEDkNAxBFY4Uc0GpO7YfJbGVhkY4718DsVjXlQNsuB+OxTqNSpEQ/HBWsfrVIhkgArGu1JbpTS0GXFqNEaytaVN53NF54BYrSPtGcehKQan34lacGC/iSNytJslnocWOGglxAAqSSaCgzWT0v7RZaF0YVqYfqh9Xi83fdtLETEtMzRtTMVzhjZwaPsjo9yOlNFQ4YwT2QYkonKqfmHG5kOH7rag8X1qe7crIUWKOzJx3q8DUiJeUc/AXa8lMmWlRVDnX/ADq02gFMosJr2MsgA0BcaUyvHguQ5VjRVxrv9FGaimyXE82zW7E7gs7b/wCSv7BYr4cLrm/IfOO4IKNPl1zeg3ZiePouxJTnQRZLGHN3Xdtv6o3iqnD0QxoAFRxNVfyb3JzSF7od3BbnTzOhDOwXcAswdFg3Bzt2PitfA0fEihpjGjQBRud2vV4ojBxdsmckxDKyLorqNFduQ3lanRehGQrz0n6zgNw80ZKQQ0UaABqCLAWt2YtkaITSE8yE2047hmdwQuldNNhVa3pP1ZDf6JRJ6OiTDuciEhpzzOxo1IBL0HMWYmot1AwHq30A+kcytF+79kL/AMf6o6UlWsADRQDLzO1EWgqUSZSPzzCkDZo5wwyF++pV0OSAwBPaU/Eqxu3euRJhowpwWeZvQoZo0nUB8ZKf7uaM67kU+YrgO1DxHOOfYi5MKRVEgNbgAhIr64XonmidZ71MSLjiKJ7Lkd+Ch0I41odiIZFIFMfFMv3eBiaqBhNGAQ5JjSAAzh3KEVpCNiBCRGOGF41FJDZbI6QdDBFA4E11FMZWfYc6HakoeM6t8FY6GCK47QhoDQzgaIJLiBWtKneho0MWRXD480jMDbXuPajYM84XOFctR7cFOPg0wuA4tdjVhr24115FbTkXE6ET6wPaD6LCwY42jYfVbHkXHa1sUucA3oXk0HzlEiqNe2Ju+KK1r1l57lTDBIhAvOvBuWeJ7OKzml52LGBESIWt91hsjjr41TjGyGa/SnKiXhEt5xrnj5rTXVicBxNUog8sw+ocC0YdE178RvCxEpLwA41qacAmMxDDhRtwGFLlTSXA1+jOY0DLRXWw99TjaeXV4u6R7USzRFgUaBTZck0tBfSlQfFabksHsc4vaSLPRzFa5VwzvUub7DFdAL2OBoQQdSulpVzzRo45dqdxpNr3l77ycq3CgpxwVUWea25orTIYDeVOd7JBRGX0c1t7zUj7v6qUWaJHRoGjFxuaPXgg4kxaN/TPZDHm47u1Rc6pq41Iw1DcMAtI6Te8iXOuCZi5t6R994/pZ5lVnGpNo6zef0XxcoiEXEAVJ1C8lbJJGV2StomRkXxT0Rdm7Ltz4Jto7QGDov3Af6j5BOw0CgAoBgBcAk5CBpDRbIV46TvePkMkYQu7VVOzTYbbTjQd52BTQiyEaXpFpbTxPQhbi78vqlk9ORZh1ltzcmjE7zn4LSyGjgCHvALg1rRqFkU7Ux0luxdojQXz4u8N9fRaRrP0XQKIPSukmwW1N7j1W5n0G1WlXJm22zuk9IMgsL3nDADEnUBrWO//AKBF/wCBF/8AK31UZmYfGfadecgMBsAV/wC54vud49UnMtRS5MUWH5xJ2/HkrmSxOXHDvKZSbRZrQK6iys1oWQ9Hk4nsVn7G0bd/ojSqH4pNlIqLQFS5XlQOCkASKEM9iMiqqMmgsDc1CzMQNvJAG1XzZ6J3LHPeSSSSTXO9bacMiJzxGU1pJvzQXbcAgocxFJ6BIOpvmqgtNAYBDFABuWzqHRmrl2UycV9PlGjhj2Yd6MhuabhfvVYyX0YdHtWDVmydFwhjDxvCubDAuILeNyhKGrG1vuRjVmy7OwWkYGq7MUc01G/Wq6UddcuzWIUgAy+jrIz1+KssluBpv1oiCbwiYjQckm9yrC+TAtNfaAc4UAJvArXPdetK6bDW1aC6hpX5tdVc+FVnuS7BbpQUtC6l11clp+UJsy7i24gilLksbluS5C2LGc7rH7Lf7jl47FU68Uup7ow46+KBlrnNpmjjmupRSMW7OBy6Hce5RdkipFoMVgIqCbwcOxDYF+jtFvi/RZr9Na08hIMhCjBfm44lEgeC61Q3ZJ2i4QrR8d6EmndF5zofApiBdL6TbDoAavGWQ3pBChRJh+Z8APIIOtTU3rXaFaBAbQY1r2keQTHwSkJBsMUGOZzTVlwQ7VbW5XFGb3F2mdMNgimMQ4N1bTsWQe90Rxc81J+OCrmXEvcSampvO8o7Q4rFZv8AVQ2apUONEaMsgPcOlkNW3emnNKcNfJUZtn//2Q=="/>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p>
        </p:txBody>
      </p:sp>
      <p:pic>
        <p:nvPicPr>
          <p:cNvPr id="3277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67764" y="4477410"/>
            <a:ext cx="2121694" cy="1214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6" name="Picture 2" descr="http://csfbois.fr/wp-content/uploads/2015/02/Signature-contrat_photo-Ministres-pr%C3%A9sidents-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085" y="-5730128"/>
            <a:ext cx="2909636" cy="1636200"/>
          </a:xfrm>
          <a:prstGeom prst="rect">
            <a:avLst/>
          </a:prstGeom>
          <a:noFill/>
          <a:extLst>
            <a:ext uri="{909E8E84-426E-40DD-AFC4-6F175D3DCCD1}">
              <a14:hiddenFill xmlns:a14="http://schemas.microsoft.com/office/drawing/2010/main">
                <a:solidFill>
                  <a:srgbClr val="FFFFFF"/>
                </a:solidFill>
              </a14:hiddenFill>
            </a:ext>
          </a:extLst>
        </p:spPr>
      </p:pic>
      <p:pic>
        <p:nvPicPr>
          <p:cNvPr id="31749"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6681" y="208073"/>
            <a:ext cx="8570120" cy="3931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4231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9307" r="7002" b="10130"/>
          <a:stretch/>
        </p:blipFill>
        <p:spPr bwMode="auto">
          <a:xfrm>
            <a:off x="96421" y="1257933"/>
            <a:ext cx="4030012" cy="3216260"/>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re 1"/>
          <p:cNvSpPr txBox="1">
            <a:spLocks/>
          </p:cNvSpPr>
          <p:nvPr/>
        </p:nvSpPr>
        <p:spPr bwMode="auto">
          <a:xfrm>
            <a:off x="96421" y="115198"/>
            <a:ext cx="9047579" cy="64624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4400" b="1" kern="0" dirty="0">
                <a:solidFill>
                  <a:schemeClr val="tx2"/>
                </a:solidFill>
                <a:effectLst>
                  <a:outerShdw blurRad="38100" dist="38100" dir="2700000" algn="tl">
                    <a:srgbClr val="C0C0C0"/>
                  </a:outerShdw>
                </a:effectLst>
                <a:latin typeface="+mj-lt"/>
                <a:ea typeface="+mj-ea"/>
                <a:cs typeface="+mj-cs"/>
              </a:rPr>
              <a:t>Les surfaces et les volumes augmentent </a:t>
            </a:r>
            <a:endParaRPr kumimoji="0" lang="fr-FR" sz="4400" b="0" i="0" u="none" strike="noStrike" kern="0" cap="none" spc="0" normalizeH="0" baseline="0" noProof="0" dirty="0">
              <a:ln>
                <a:noFill/>
              </a:ln>
              <a:solidFill>
                <a:schemeClr val="tx2"/>
              </a:solidFill>
              <a:effectLst/>
              <a:uLnTx/>
              <a:uFillTx/>
              <a:latin typeface="+mj-lt"/>
              <a:ea typeface="+mj-ea"/>
              <a:cs typeface="+mj-cs"/>
            </a:endParaRPr>
          </a:p>
        </p:txBody>
      </p:sp>
      <p:sp>
        <p:nvSpPr>
          <p:cNvPr id="12" name="ZoneTexte 11"/>
          <p:cNvSpPr txBox="1"/>
          <p:nvPr/>
        </p:nvSpPr>
        <p:spPr>
          <a:xfrm>
            <a:off x="461264" y="5432874"/>
            <a:ext cx="6869176" cy="1384995"/>
          </a:xfrm>
          <a:prstGeom prst="rect">
            <a:avLst/>
          </a:prstGeom>
          <a:noFill/>
        </p:spPr>
        <p:txBody>
          <a:bodyPr wrap="square" rtlCol="0">
            <a:spAutoFit/>
          </a:bodyPr>
          <a:lstStyle/>
          <a:p>
            <a:r>
              <a:rPr lang="fr-FR" sz="2800" b="1" dirty="0"/>
              <a:t>MAIS : </a:t>
            </a:r>
          </a:p>
          <a:p>
            <a:pPr marL="895350" lvl="1">
              <a:buFont typeface="Arial" pitchFamily="34" charset="0"/>
              <a:buChar char="•"/>
            </a:pPr>
            <a:r>
              <a:rPr lang="fr-FR" sz="2800" b="1" dirty="0"/>
              <a:t> Augmentation répartie inégalement</a:t>
            </a:r>
          </a:p>
          <a:p>
            <a:pPr marL="895350" lvl="1">
              <a:buFont typeface="Arial" pitchFamily="34" charset="0"/>
              <a:buChar char="•"/>
            </a:pPr>
            <a:r>
              <a:rPr lang="fr-FR" sz="2800" b="1" dirty="0"/>
              <a:t> Que sera demain ?</a:t>
            </a:r>
          </a:p>
        </p:txBody>
      </p:sp>
      <p:sp>
        <p:nvSpPr>
          <p:cNvPr id="2" name="Rectangle 1"/>
          <p:cNvSpPr/>
          <p:nvPr/>
        </p:nvSpPr>
        <p:spPr>
          <a:xfrm>
            <a:off x="4095798" y="3078251"/>
            <a:ext cx="4590552" cy="461665"/>
          </a:xfrm>
          <a:prstGeom prst="rect">
            <a:avLst/>
          </a:prstGeom>
        </p:spPr>
        <p:txBody>
          <a:bodyPr wrap="none">
            <a:spAutoFit/>
          </a:bodyPr>
          <a:lstStyle/>
          <a:p>
            <a:pPr algn="just"/>
            <a:r>
              <a:rPr lang="fr-FR" b="1" dirty="0">
                <a:solidFill>
                  <a:schemeClr val="bg2">
                    <a:lumMod val="60000"/>
                    <a:lumOff val="40000"/>
                  </a:schemeClr>
                </a:solidFill>
              </a:rPr>
              <a:t>Stock sur pied : </a:t>
            </a:r>
            <a:r>
              <a:rPr lang="en-GB" b="1" dirty="0">
                <a:solidFill>
                  <a:schemeClr val="bg2">
                    <a:lumMod val="60000"/>
                    <a:lumOff val="40000"/>
                  </a:schemeClr>
                </a:solidFill>
              </a:rPr>
              <a:t>2 400 000 000 m³ </a:t>
            </a:r>
          </a:p>
        </p:txBody>
      </p:sp>
      <p:sp>
        <p:nvSpPr>
          <p:cNvPr id="3" name="ZoneTexte 2"/>
          <p:cNvSpPr txBox="1"/>
          <p:nvPr/>
        </p:nvSpPr>
        <p:spPr>
          <a:xfrm>
            <a:off x="96421" y="1257933"/>
            <a:ext cx="729687" cy="261610"/>
          </a:xfrm>
          <a:prstGeom prst="rect">
            <a:avLst/>
          </a:prstGeom>
          <a:noFill/>
        </p:spPr>
        <p:txBody>
          <a:bodyPr wrap="none" rtlCol="0">
            <a:spAutoFit/>
          </a:bodyPr>
          <a:lstStyle/>
          <a:p>
            <a:r>
              <a:rPr lang="fr-FR" sz="1100" i="1" dirty="0"/>
              <a:t>IFN 2010</a:t>
            </a:r>
            <a:endParaRPr lang="en-US" sz="1100" i="1" dirty="0"/>
          </a:p>
        </p:txBody>
      </p:sp>
      <p:sp>
        <p:nvSpPr>
          <p:cNvPr id="8" name="ZoneTexte 7"/>
          <p:cNvSpPr txBox="1"/>
          <p:nvPr/>
        </p:nvSpPr>
        <p:spPr>
          <a:xfrm>
            <a:off x="96421" y="4478767"/>
            <a:ext cx="3652619" cy="954107"/>
          </a:xfrm>
          <a:prstGeom prst="rect">
            <a:avLst/>
          </a:prstGeom>
          <a:noFill/>
        </p:spPr>
        <p:txBody>
          <a:bodyPr wrap="square" lIns="0" rIns="0" rtlCol="0">
            <a:spAutoFit/>
          </a:bodyPr>
          <a:lstStyle/>
          <a:p>
            <a:pPr lvl="1"/>
            <a:r>
              <a:rPr lang="fr-FR" sz="2800" b="1" dirty="0"/>
              <a:t>+ 800 millions de m3 en 30 ans = +50%</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662" y="1084561"/>
            <a:ext cx="3260899" cy="3394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ZoneTexte 9"/>
          <p:cNvSpPr txBox="1"/>
          <p:nvPr/>
        </p:nvSpPr>
        <p:spPr>
          <a:xfrm>
            <a:off x="4419600" y="4474193"/>
            <a:ext cx="4389120" cy="954107"/>
          </a:xfrm>
          <a:prstGeom prst="rect">
            <a:avLst/>
          </a:prstGeom>
          <a:noFill/>
        </p:spPr>
        <p:txBody>
          <a:bodyPr wrap="square" lIns="0" rIns="0" rtlCol="0">
            <a:spAutoFit/>
          </a:bodyPr>
          <a:lstStyle/>
          <a:p>
            <a:pPr lvl="1"/>
            <a:r>
              <a:rPr lang="fr-FR" sz="2800" b="1" dirty="0"/>
              <a:t>+ 2,5 millions d’hectares en 30 ans = +17%</a:t>
            </a:r>
          </a:p>
        </p:txBody>
      </p:sp>
    </p:spTree>
    <p:extLst>
      <p:ext uri="{BB962C8B-B14F-4D97-AF65-F5344CB8AC3E}">
        <p14:creationId xmlns:p14="http://schemas.microsoft.com/office/powerpoint/2010/main" val="955715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4"/>
          <p:cNvSpPr>
            <a:spLocks noGrp="1"/>
          </p:cNvSpPr>
          <p:nvPr>
            <p:ph type="sldNum" sz="quarter" idx="12"/>
          </p:nvPr>
        </p:nvSpPr>
        <p:spPr/>
        <p:txBody>
          <a:bodyPr/>
          <a:lstStyle/>
          <a:p>
            <a:pPr>
              <a:defRPr/>
            </a:pPr>
            <a:fld id="{BDB51B92-4EAB-4558-A151-C5BD27483FD3}" type="slidenum">
              <a:rPr lang="fr-FR"/>
              <a:pPr>
                <a:defRPr/>
              </a:pPr>
              <a:t>8</a:t>
            </a:fld>
            <a:endParaRPr lang="fr-FR"/>
          </a:p>
        </p:txBody>
      </p:sp>
      <p:sp>
        <p:nvSpPr>
          <p:cNvPr id="3076" name="Text Box 8"/>
          <p:cNvSpPr txBox="1">
            <a:spLocks noChangeArrowheads="1"/>
          </p:cNvSpPr>
          <p:nvPr/>
        </p:nvSpPr>
        <p:spPr bwMode="auto">
          <a:xfrm>
            <a:off x="275351" y="182879"/>
            <a:ext cx="8349457" cy="71628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fr-FR"/>
            </a:defPPr>
            <a:lvl1pPr marR="0" lvl="0" indent="0" algn="ctr" defTabSz="914400" eaLnBrk="0" fontAlgn="base" hangingPunct="0">
              <a:lnSpc>
                <a:spcPct val="100000"/>
              </a:lnSpc>
              <a:spcBef>
                <a:spcPct val="0"/>
              </a:spcBef>
              <a:spcAft>
                <a:spcPct val="0"/>
              </a:spcAft>
              <a:buClrTx/>
              <a:buSzTx/>
              <a:buFontTx/>
              <a:buNone/>
              <a:tabLst/>
              <a:defRPr sz="4400" b="1" kern="0">
                <a:solidFill>
                  <a:schemeClr val="tx2"/>
                </a:solidFill>
                <a:effectLst>
                  <a:outerShdw blurRad="38100" dist="38100" dir="2700000" algn="tl">
                    <a:srgbClr val="C0C0C0"/>
                  </a:outerShdw>
                </a:effectLst>
                <a:latin typeface="+mj-lt"/>
                <a:ea typeface="+mj-ea"/>
                <a:cs typeface="+mj-cs"/>
              </a:defRPr>
            </a:lvl1pPr>
          </a:lstStyle>
          <a:p>
            <a:r>
              <a:rPr lang="fr-FR" altLang="fr-FR" dirty="0"/>
              <a:t>Classes d’âges en nombre de tiges  - Feuillus/Résineux</a:t>
            </a:r>
          </a:p>
        </p:txBody>
      </p:sp>
      <p:graphicFrame>
        <p:nvGraphicFramePr>
          <p:cNvPr id="3074" name="Object 9"/>
          <p:cNvGraphicFramePr>
            <a:graphicFrameLocks noGrp="1" noChangeAspect="1"/>
          </p:cNvGraphicFramePr>
          <p:nvPr>
            <p:ph/>
            <p:extLst>
              <p:ext uri="{D42A27DB-BD31-4B8C-83A1-F6EECF244321}">
                <p14:modId xmlns:p14="http://schemas.microsoft.com/office/powerpoint/2010/main" val="399775349"/>
              </p:ext>
            </p:extLst>
          </p:nvPr>
        </p:nvGraphicFramePr>
        <p:xfrm>
          <a:off x="0" y="2160587"/>
          <a:ext cx="8808720" cy="4560888"/>
        </p:xfrm>
        <a:graphic>
          <a:graphicData uri="http://schemas.openxmlformats.org/presentationml/2006/ole">
            <mc:AlternateContent xmlns:mc="http://schemas.openxmlformats.org/markup-compatibility/2006">
              <mc:Choice xmlns:v="urn:schemas-microsoft-com:vml" Requires="v">
                <p:oleObj spid="_x0000_s7211" name="Graphique" r:id="rId4" imgW="11668030" imgH="7277195" progId="Excel.Sheet.8">
                  <p:embed/>
                </p:oleObj>
              </mc:Choice>
              <mc:Fallback>
                <p:oleObj name="Graphique" r:id="rId4" imgW="11668030" imgH="7277195" progId="Excel.Sheet.8">
                  <p:embed/>
                  <p:pic>
                    <p:nvPicPr>
                      <p:cNvPr id="0" name="Picture 25"/>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160587"/>
                        <a:ext cx="8808720" cy="4560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7" name="Text Box 11"/>
          <p:cNvSpPr txBox="1">
            <a:spLocks noChangeArrowheads="1"/>
          </p:cNvSpPr>
          <p:nvPr/>
        </p:nvSpPr>
        <p:spPr bwMode="auto">
          <a:xfrm>
            <a:off x="0" y="1297324"/>
            <a:ext cx="9067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fr-FR" altLang="fr-FR" sz="2000" b="1" dirty="0"/>
              <a:t>Le stock est surtout feuillu et l’effondrement aussi ! En résineux le déficit de renouvellement est moins abrupt mais s’amplifie depuis 10 ans…</a:t>
            </a:r>
          </a:p>
        </p:txBody>
      </p:sp>
      <p:sp>
        <p:nvSpPr>
          <p:cNvPr id="2" name="Ellipse 1"/>
          <p:cNvSpPr/>
          <p:nvPr/>
        </p:nvSpPr>
        <p:spPr>
          <a:xfrm>
            <a:off x="2775859" y="4528457"/>
            <a:ext cx="1143000" cy="107768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Ellipse 3"/>
          <p:cNvSpPr/>
          <p:nvPr/>
        </p:nvSpPr>
        <p:spPr>
          <a:xfrm>
            <a:off x="2993571" y="2710543"/>
            <a:ext cx="2302328" cy="181791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01692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19" y="441960"/>
            <a:ext cx="7873421" cy="5684520"/>
          </a:xfrm>
          <a:prstGeom prst="rect">
            <a:avLst/>
          </a:prstGeom>
          <a:noFill/>
          <a:ln w="9525">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7911912"/>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1467</TotalTime>
  <Words>2095</Words>
  <Application>Microsoft Office PowerPoint</Application>
  <PresentationFormat>Affichage à l'écran (4:3)</PresentationFormat>
  <Paragraphs>290</Paragraphs>
  <Slides>64</Slides>
  <Notes>10</Notes>
  <HiddenSlides>0</HiddenSlides>
  <MMClips>0</MMClips>
  <ScaleCrop>false</ScaleCrop>
  <HeadingPairs>
    <vt:vector size="8" baseType="variant">
      <vt:variant>
        <vt:lpstr>Polices utilisées</vt:lpstr>
      </vt:variant>
      <vt:variant>
        <vt:i4>12</vt:i4>
      </vt:variant>
      <vt:variant>
        <vt:lpstr>Thème</vt:lpstr>
      </vt:variant>
      <vt:variant>
        <vt:i4>1</vt:i4>
      </vt:variant>
      <vt:variant>
        <vt:lpstr>Serveurs OLE incorporés</vt:lpstr>
      </vt:variant>
      <vt:variant>
        <vt:i4>5</vt:i4>
      </vt:variant>
      <vt:variant>
        <vt:lpstr>Titres des diapositives</vt:lpstr>
      </vt:variant>
      <vt:variant>
        <vt:i4>64</vt:i4>
      </vt:variant>
    </vt:vector>
  </HeadingPairs>
  <TitlesOfParts>
    <vt:vector size="82" baseType="lpstr">
      <vt:lpstr>Arial Unicode MS</vt:lpstr>
      <vt:lpstr>Arial</vt:lpstr>
      <vt:lpstr>Bernard MT Condensed</vt:lpstr>
      <vt:lpstr>Calibri</vt:lpstr>
      <vt:lpstr>Century Gothic</vt:lpstr>
      <vt:lpstr>Courier New</vt:lpstr>
      <vt:lpstr>Helvetica</vt:lpstr>
      <vt:lpstr>Microsoft Sans Serif</vt:lpstr>
      <vt:lpstr>StarSymbol</vt:lpstr>
      <vt:lpstr>Times New Roman</vt:lpstr>
      <vt:lpstr>Wingdings</vt:lpstr>
      <vt:lpstr>Wingdings 3</vt:lpstr>
      <vt:lpstr>Thème Office</vt:lpstr>
      <vt:lpstr>Acrobat Document</vt:lpstr>
      <vt:lpstr>Graphique</vt:lpstr>
      <vt:lpstr>Microsoft Excel 97-2003 Worksheet</vt:lpstr>
      <vt:lpstr>Diapositive</vt:lpstr>
      <vt:lpstr>Feuille de calcul</vt:lpstr>
      <vt:lpstr>Présentation PowerPoint</vt:lpstr>
      <vt:lpstr>L’avenir est il, au bois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grands chiffres de la filière en Limousin et en Creuse </vt:lpstr>
      <vt:lpstr>La grande majorité des propriétaires s’intéresse à ses bois (83%)</vt:lpstr>
      <vt:lpstr>Présentation PowerPoint</vt:lpstr>
      <vt:lpstr>Si la grande majorité des propriétaires est convaincue de la nécessité de renouveler la forêt (81%) : </vt:lpstr>
      <vt:lpstr>Présentation PowerPoint</vt:lpstr>
      <vt:lpstr>Quelle image de l’amont producteur…</vt:lpstr>
      <vt:lpstr>Les besoins du marché</vt:lpstr>
      <vt:lpstr>Présentation PowerPoint</vt:lpstr>
      <vt:lpstr>Présentation PowerPoint</vt:lpstr>
      <vt:lpstr>Présentation PowerPoint</vt:lpstr>
      <vt:lpstr>Présentation PowerPoint</vt:lpstr>
      <vt:lpstr>Le contexte mondial</vt:lpstr>
      <vt:lpstr>Le contexte mondial</vt:lpstr>
      <vt:lpstr>Le contexte mondial</vt:lpstr>
      <vt:lpstr>Entre l’arbre et le consommateur : diversité des procédés et des produits</vt:lpstr>
      <vt:lpstr>Présentation PowerPoint</vt:lpstr>
      <vt:lpstr>Présentation PowerPoint</vt:lpstr>
      <vt:lpstr>Présentation PowerPoint</vt:lpstr>
      <vt:lpstr>Vérités sur le déficit extérieur de la filière bois</vt:lpstr>
      <vt:lpstr>Commerce extérieur bois brut</vt:lpstr>
      <vt:lpstr>« L’ogre chinois !! »</vt:lpstr>
      <vt:lpstr>Les régions françaises exportatrices de grumes</vt:lpstr>
      <vt:lpstr>Dépendance des importations</vt:lpstr>
      <vt:lpstr>qu’en conclure ?</vt:lpstr>
      <vt:lpstr>Adéquation de la ressource  à la demande du marché ?</vt:lpstr>
      <vt:lpstr>Présentation PowerPoint</vt:lpstr>
      <vt:lpstr>Présentation PowerPoint</vt:lpstr>
      <vt:lpstr>Présentation PowerPoint</vt:lpstr>
      <vt:lpstr>la récolte commercialisée en Creuse en 2013 </vt:lpstr>
      <vt:lpstr>Présentation PowerPoint</vt:lpstr>
      <vt:lpstr>Présentation PowerPoint</vt:lpstr>
      <vt:lpstr>Présentation PowerPoint</vt:lpstr>
      <vt:lpstr>Présentation PowerPoint</vt:lpstr>
      <vt:lpstr>Présentation PowerPoint</vt:lpstr>
      <vt:lpstr>Les prix en forêt privée sur 10 ans</vt:lpstr>
      <vt:lpstr>Présentation PowerPoint</vt:lpstr>
      <vt:lpstr>Présentation PowerPoint</vt:lpstr>
      <vt:lpstr>Destinations des sciages</vt:lpstr>
      <vt:lpstr>Produits rabotés</vt:lpstr>
      <vt:lpstr>Produits collés</vt:lpstr>
      <vt:lpstr>Présentation PowerPoint</vt:lpstr>
      <vt:lpstr>Présentation PowerPoint</vt:lpstr>
      <vt:lpstr>Présentation PowerPoint</vt:lpstr>
      <vt:lpstr>Présentation PowerPoint</vt:lpstr>
      <vt:lpstr>Présentation PowerPoint</vt:lpstr>
      <vt:lpstr>En Creuse des entreprises innovant</vt:lpstr>
      <vt:lpstr>L’industrialisation du sciage</vt:lpstr>
      <vt:lpstr>Que faire dans la filière ?  AGIR, BIEN SÛR!</vt:lpstr>
      <vt:lpstr>Le bois a de l’avenir</vt:lpstr>
      <vt:lpstr>Le bois a de l’avenir</vt:lpstr>
      <vt:lpstr>Présentation PowerPoint</vt:lpstr>
      <vt:lpstr>Alors, que faire?</vt:lpstr>
      <vt:lpstr>Présentation PowerPoint</vt:lpstr>
      <vt:lpstr>Présentation PowerPoint</vt:lpstr>
    </vt:vector>
  </TitlesOfParts>
  <Company>Giotto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LOREM IPSUM</dc:title>
  <dc:creator>Victoire Reneaume</dc:creator>
  <cp:lastModifiedBy>Gérard Gadaud</cp:lastModifiedBy>
  <cp:revision>102</cp:revision>
  <dcterms:created xsi:type="dcterms:W3CDTF">2015-02-17T10:25:07Z</dcterms:created>
  <dcterms:modified xsi:type="dcterms:W3CDTF">2016-12-11T13:16:22Z</dcterms:modified>
</cp:coreProperties>
</file>